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9" r:id="rId2"/>
    <p:sldMasterId id="2147483691" r:id="rId3"/>
    <p:sldMasterId id="2147483726" r:id="rId4"/>
  </p:sldMasterIdLst>
  <p:notesMasterIdLst>
    <p:notesMasterId r:id="rId37"/>
  </p:notesMasterIdLst>
  <p:handoutMasterIdLst>
    <p:handoutMasterId r:id="rId38"/>
  </p:handoutMasterIdLst>
  <p:sldIdLst>
    <p:sldId id="513" r:id="rId5"/>
    <p:sldId id="512" r:id="rId6"/>
    <p:sldId id="533" r:id="rId7"/>
    <p:sldId id="534" r:id="rId8"/>
    <p:sldId id="517" r:id="rId9"/>
    <p:sldId id="519" r:id="rId10"/>
    <p:sldId id="536" r:id="rId11"/>
    <p:sldId id="520" r:id="rId12"/>
    <p:sldId id="530" r:id="rId13"/>
    <p:sldId id="537" r:id="rId14"/>
    <p:sldId id="521" r:id="rId15"/>
    <p:sldId id="518" r:id="rId16"/>
    <p:sldId id="543" r:id="rId17"/>
    <p:sldId id="544" r:id="rId18"/>
    <p:sldId id="539" r:id="rId19"/>
    <p:sldId id="522" r:id="rId20"/>
    <p:sldId id="523" r:id="rId21"/>
    <p:sldId id="524" r:id="rId22"/>
    <p:sldId id="526" r:id="rId23"/>
    <p:sldId id="528" r:id="rId24"/>
    <p:sldId id="529" r:id="rId25"/>
    <p:sldId id="547" r:id="rId26"/>
    <p:sldId id="548" r:id="rId27"/>
    <p:sldId id="549" r:id="rId28"/>
    <p:sldId id="540" r:id="rId29"/>
    <p:sldId id="527" r:id="rId30"/>
    <p:sldId id="532" r:id="rId31"/>
    <p:sldId id="542" r:id="rId32"/>
    <p:sldId id="545" r:id="rId33"/>
    <p:sldId id="546" r:id="rId34"/>
    <p:sldId id="501" r:id="rId35"/>
    <p:sldId id="36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Slide" id="{0A63C4CB-AC5C-4708-9ABB-110B163F76DB}">
          <p14:sldIdLst>
            <p14:sldId id="513"/>
          </p14:sldIdLst>
        </p14:section>
        <p14:section name="Main Deck" id="{9EEA9B1A-797A-4B4B-9F28-C6F995926C14}">
          <p14:sldIdLst>
            <p14:sldId id="512"/>
            <p14:sldId id="533"/>
            <p14:sldId id="534"/>
            <p14:sldId id="517"/>
            <p14:sldId id="519"/>
            <p14:sldId id="536"/>
            <p14:sldId id="520"/>
            <p14:sldId id="530"/>
            <p14:sldId id="537"/>
            <p14:sldId id="521"/>
            <p14:sldId id="518"/>
            <p14:sldId id="543"/>
            <p14:sldId id="544"/>
            <p14:sldId id="539"/>
            <p14:sldId id="522"/>
            <p14:sldId id="523"/>
            <p14:sldId id="524"/>
            <p14:sldId id="526"/>
            <p14:sldId id="528"/>
            <p14:sldId id="529"/>
            <p14:sldId id="547"/>
            <p14:sldId id="548"/>
            <p14:sldId id="549"/>
            <p14:sldId id="540"/>
            <p14:sldId id="527"/>
            <p14:sldId id="532"/>
            <p14:sldId id="542"/>
            <p14:sldId id="545"/>
            <p14:sldId id="546"/>
            <p14:sldId id="501"/>
            <p14:sldId id="36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ter Gallagher" initials="PG" lastIdx="1" clrIdx="0">
    <p:extLst>
      <p:ext uri="{19B8F6BF-5375-455C-9EA6-DF929625EA0E}">
        <p15:presenceInfo xmlns:p15="http://schemas.microsoft.com/office/powerpoint/2012/main" userId="d598d8842934255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47D6"/>
    <a:srgbClr val="904D38"/>
    <a:srgbClr val="C87700"/>
    <a:srgbClr val="99CB38"/>
    <a:srgbClr val="1DC631"/>
    <a:srgbClr val="3B87D4"/>
    <a:srgbClr val="3B3B3B"/>
    <a:srgbClr val="B90101"/>
    <a:srgbClr val="EDEA44"/>
    <a:srgbClr val="9B4F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4" autoAdjust="0"/>
    <p:restoredTop sz="65935" autoAdjust="0"/>
  </p:normalViewPr>
  <p:slideViewPr>
    <p:cSldViewPr snapToGrid="0">
      <p:cViewPr varScale="1">
        <p:scale>
          <a:sx n="102" d="100"/>
          <a:sy n="102" d="100"/>
        </p:scale>
        <p:origin x="9756" y="96"/>
      </p:cViewPr>
      <p:guideLst/>
    </p:cSldViewPr>
  </p:slideViewPr>
  <p:notesTextViewPr>
    <p:cViewPr>
      <p:scale>
        <a:sx n="100" d="100"/>
        <a:sy n="100" d="100"/>
      </p:scale>
      <p:origin x="0" y="0"/>
    </p:cViewPr>
  </p:notesTextViewPr>
  <p:notesViewPr>
    <p:cSldViewPr snapToGrid="0">
      <p:cViewPr varScale="1">
        <p:scale>
          <a:sx n="102" d="100"/>
          <a:sy n="102" d="100"/>
        </p:scale>
        <p:origin x="3232"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22B2A8E-A739-4C43-B096-3AAD7CEA73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445B6A1D-E8D5-4A8D-9C4B-A5D3095B886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C268A3-7701-49FE-B0A5-6BF983C87F2F}" type="datetimeFigureOut">
              <a:rPr lang="en-GB" smtClean="0"/>
              <a:t>14/12/2023</a:t>
            </a:fld>
            <a:endParaRPr lang="en-GB"/>
          </a:p>
        </p:txBody>
      </p:sp>
      <p:sp>
        <p:nvSpPr>
          <p:cNvPr id="4" name="Footer Placeholder 3">
            <a:extLst>
              <a:ext uri="{FF2B5EF4-FFF2-40B4-BE49-F238E27FC236}">
                <a16:creationId xmlns:a16="http://schemas.microsoft.com/office/drawing/2014/main" id="{5B638026-8B3E-4459-A423-8B091D7D30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1FD7F9F9-DAE6-48A4-B969-920200DC18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0016D-E05D-40FB-BB21-74A684713D35}" type="slidenum">
              <a:rPr lang="en-GB" smtClean="0"/>
              <a:t>‹#›</a:t>
            </a:fld>
            <a:endParaRPr lang="en-GB"/>
          </a:p>
        </p:txBody>
      </p:sp>
    </p:spTree>
    <p:extLst>
      <p:ext uri="{BB962C8B-B14F-4D97-AF65-F5344CB8AC3E}">
        <p14:creationId xmlns:p14="http://schemas.microsoft.com/office/powerpoint/2010/main" val="1030535670"/>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14T10:49:31.32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20,'6170'0,"-6037"-10,-4 1,881 9,-452 1,-539-1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14T10:49:39.62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1,'1561'0,"-1345"18,-41-2,178-12,-36-2,-1 23,48 1,-1-27,-134-1,933 2,-627 44,-400-28,130 10,217 9,-33-30,-251-7,5687 2,-5861-1,40-7,17-2,417 9,-225 3,793-2,-1037-1,-1-1,1-1,47-12,-35 8,-1 2,0 1,64 4,-50 0,324 1,507-11,7 1,-548 11,-97 0,268-5,-273-12,30-1,799 11,-605 7,3168-2,-3615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14T10:49:46.18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1,'2431'0,"-2292"9,-12 0,393-10,91 2,-423 8,73 0,2027-9,-2254 2,0 1,35 8,35 4,292-9,-231-8,3152 2,-3299 0</inkml:trace>
</inkml:ink>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png>
</file>

<file path=ppt/media/image43.pn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7A282B-7854-46E8-9406-46F6172DA09E}" type="datetimeFigureOut">
              <a:rPr lang="en-GB" smtClean="0"/>
              <a:t>14/12/2023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7309A5-CD8E-4715-84B6-1CF9E43D1D47}" type="slidenum">
              <a:rPr lang="en-GB" smtClean="0"/>
              <a:t>‹#›</a:t>
            </a:fld>
            <a:endParaRPr lang="en-GB"/>
          </a:p>
        </p:txBody>
      </p:sp>
    </p:spTree>
    <p:extLst>
      <p:ext uri="{BB962C8B-B14F-4D97-AF65-F5344CB8AC3E}">
        <p14:creationId xmlns:p14="http://schemas.microsoft.com/office/powerpoint/2010/main" val="3455582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 and welcome to this talk on how we can Supercharge our data using Azure AI Search (up until recently Azure Cognitive Search) and OpenAI.</a:t>
            </a:r>
          </a:p>
          <a:p>
            <a:endParaRPr lang="en-GB" dirty="0"/>
          </a:p>
          <a:p>
            <a:r>
              <a:rPr lang="en-GB" dirty="0"/>
              <a:t>We’ll be running through a few different topics around AI Search and OpenAI, including how these two services work, along with some theory around things like Vectors and Embeddings in the ML space.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C37847E-EDE9-487E-9B66-D86AE8E442DC}"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2657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sng" dirty="0">
                <a:solidFill>
                  <a:srgbClr val="FFFFFF"/>
                </a:solidFill>
                <a:effectLst/>
                <a:latin typeface="Roboto" panose="02000000000000000000" pitchFamily="2" charset="0"/>
              </a:rPr>
              <a:t>Azure Portal – OpenAI:</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Let’s switch back to the portal and to our OpenAI Playground…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So, we previously asked “Tell me about XYZ Retail” again, and OpenAI can’t give us an answer.</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Well, we can see we have a few panes here. On the right we have the Configuration Pane, with some basic config settings for which models we use and how many past messages to include.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 the Parameters tab, we can configure how our model operates with parameters like the Maximum Response, the Temperature, which defines how colourful and different each answer is and so on,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also have the Assistant Setup pane. This is where we can define how the chat bot behaves and interacts with us. This is defined by the System Message, which we saw in the chat code earlier too. We can of course choose an example from the list, but where’s the fun in that.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could ask it to speak like a pirate for instance. Let’s see what it knows about .NET Notts shall we. love the pirate language.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Well, this system message is where we can start the process of feeding in our own data. We know that it doesn’t know anything about XYZ Retail at the moment. Well, I had OpenAI generate some accounts for XYZ retail. We can add these to our system message.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First let’s tell the system to use the data below; “Use the following information to help you answer questions;”. If we open up the 2021 accounts for XYZ and copy &amp; paste the whole of this document into the system message. We can clear the chat, and ask our question again; “</a:t>
            </a:r>
            <a:r>
              <a:rPr lang="en-GB" b="0" i="0" dirty="0">
                <a:solidFill>
                  <a:srgbClr val="323130"/>
                </a:solidFill>
                <a:effectLst/>
                <a:latin typeface="Segoe UI" panose="020B0502040204020203" pitchFamily="34" charset="0"/>
              </a:rPr>
              <a:t>Tell me about XYZ Retail”.</a:t>
            </a:r>
          </a:p>
          <a:p>
            <a:pPr algn="l"/>
            <a:endParaRPr lang="en-GB" b="0" i="0" dirty="0">
              <a:solidFill>
                <a:srgbClr val="323130"/>
              </a:solidFill>
              <a:effectLst/>
              <a:latin typeface="Segoe UI" panose="020B0502040204020203" pitchFamily="34" charset="0"/>
            </a:endParaRPr>
          </a:p>
          <a:p>
            <a:pPr algn="l"/>
            <a:r>
              <a:rPr lang="en-GB" b="0" i="0" dirty="0">
                <a:solidFill>
                  <a:srgbClr val="323130"/>
                </a:solidFill>
                <a:effectLst/>
                <a:latin typeface="Segoe UI" panose="020B0502040204020203" pitchFamily="34" charset="0"/>
              </a:rPr>
              <a:t>We can see that we now get a decent response back from OpenAI about our fictional company.</a:t>
            </a:r>
          </a:p>
          <a:p>
            <a:pPr algn="l"/>
            <a:endParaRPr lang="en-GB" b="0" i="0" dirty="0">
              <a:solidFill>
                <a:srgbClr val="323130"/>
              </a:solidFill>
              <a:effectLst/>
              <a:latin typeface="Segoe UI" panose="020B0502040204020203" pitchFamily="34" charset="0"/>
            </a:endParaRPr>
          </a:p>
          <a:p>
            <a:pPr algn="l"/>
            <a:r>
              <a:rPr lang="en-GB" b="0" i="0" dirty="0">
                <a:solidFill>
                  <a:srgbClr val="323130"/>
                </a:solidFill>
                <a:effectLst/>
                <a:latin typeface="Segoe UI" panose="020B0502040204020203" pitchFamily="34" charset="0"/>
              </a:rPr>
              <a:t>So, this system message is where we’ll be adding context to our interactions with OpenAI.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323130"/>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23130"/>
                </a:solidFill>
                <a:effectLst/>
                <a:latin typeface="Segoe UI" panose="020B0502040204020203" pitchFamily="34" charset="0"/>
              </a:rPr>
              <a:t>We do have an option here, in preview of course, to bring our own data, and actually this will get us some of the way to a solution, allowing us to couple storage and Azure AI Search too, but it’s missing a few key features that we’ll come to later.</a:t>
            </a:r>
          </a:p>
          <a:p>
            <a:pPr algn="l"/>
            <a:endParaRPr lang="en-GB" b="0" i="0" dirty="0">
              <a:solidFill>
                <a:srgbClr val="323130"/>
              </a:solidFill>
              <a:effectLst/>
              <a:latin typeface="Segoe UI" panose="020B0502040204020203" pitchFamily="34" charset="0"/>
            </a:endParaRPr>
          </a:p>
          <a:p>
            <a:pPr algn="l"/>
            <a:r>
              <a:rPr lang="en-GB" b="0" i="0" dirty="0">
                <a:solidFill>
                  <a:srgbClr val="323130"/>
                </a:solidFill>
                <a:effectLst/>
                <a:latin typeface="Segoe UI" panose="020B0502040204020203" pitchFamily="34" charset="0"/>
              </a:rPr>
              <a:t>Ok… So, we know we need sort out adding our own data to this process.</a:t>
            </a:r>
          </a:p>
          <a:p>
            <a:pPr algn="l"/>
            <a:endParaRPr lang="en-GB" b="0" i="0" dirty="0">
              <a:solidFill>
                <a:srgbClr val="323130"/>
              </a:solidFill>
              <a:effectLst/>
              <a:latin typeface="Segoe UI" panose="020B0502040204020203" pitchFamily="34" charset="0"/>
            </a:endParaRPr>
          </a:p>
          <a:p>
            <a:pPr algn="l"/>
            <a:r>
              <a:rPr lang="en-GB" b="0" i="0" dirty="0">
                <a:solidFill>
                  <a:srgbClr val="323130"/>
                </a:solidFill>
                <a:effectLst/>
                <a:latin typeface="Segoe UI" panose="020B0502040204020203" pitchFamily="34" charset="0"/>
              </a:rPr>
              <a:t>So, let’s switch back to the slides as I want to cover a couple of concepts.</a:t>
            </a:r>
          </a:p>
          <a:p>
            <a:pPr algn="l"/>
            <a:endParaRPr lang="en-GB" b="0" i="0" dirty="0">
              <a:solidFill>
                <a:srgbClr val="323130"/>
              </a:solidFill>
              <a:effectLst/>
              <a:latin typeface="Segoe UI" panose="020B0502040204020203" pitchFamily="34" charset="0"/>
            </a:endParaRPr>
          </a:p>
          <a:p>
            <a:pPr algn="l"/>
            <a:endParaRPr lang="en-GB" b="0" i="0" dirty="0">
              <a:solidFill>
                <a:srgbClr val="FFFFFF"/>
              </a:solidFill>
              <a:effectLst/>
              <a:latin typeface="Roboto" panose="02000000000000000000" pitchFamily="2" charset="0"/>
            </a:endParaRPr>
          </a:p>
        </p:txBody>
      </p:sp>
      <p:sp>
        <p:nvSpPr>
          <p:cNvPr id="4" name="Slide Number Placeholder 3"/>
          <p:cNvSpPr>
            <a:spLocks noGrp="1"/>
          </p:cNvSpPr>
          <p:nvPr>
            <p:ph type="sldNum" sz="quarter" idx="5"/>
          </p:nvPr>
        </p:nvSpPr>
        <p:spPr/>
        <p:txBody>
          <a:bodyPr/>
          <a:lstStyle/>
          <a:p>
            <a:fld id="{1112285D-B62D-0345-9A0E-5D91D31CA9B6}" type="slidenum">
              <a:rPr lang="en-US" smtClean="0"/>
              <a:t>10</a:t>
            </a:fld>
            <a:endParaRPr lang="en-US"/>
          </a:p>
        </p:txBody>
      </p:sp>
    </p:spTree>
    <p:extLst>
      <p:ext uri="{BB962C8B-B14F-4D97-AF65-F5344CB8AC3E}">
        <p14:creationId xmlns:p14="http://schemas.microsoft.com/office/powerpoint/2010/main" val="4143489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OK, so, I wanted to talk a bit more about Retrieval Augmented Generation and introduce some concepts.</a:t>
            </a:r>
          </a:p>
          <a:p>
            <a:pPr marL="0" indent="0">
              <a:buFontTx/>
              <a:buNone/>
            </a:pPr>
            <a:endParaRPr lang="en-GB" dirty="0"/>
          </a:p>
          <a:p>
            <a:pPr marL="0" indent="0">
              <a:buFontTx/>
              <a:buNone/>
            </a:pPr>
            <a:r>
              <a:rPr lang="en-GB" dirty="0"/>
              <a:t>The way we are going to operate, is to upload our data and process it.</a:t>
            </a:r>
          </a:p>
          <a:p>
            <a:pPr marL="0" indent="0">
              <a:buFontTx/>
              <a:buNone/>
            </a:pPr>
            <a:endParaRPr lang="en-GB" dirty="0"/>
          </a:p>
          <a:p>
            <a:pPr marL="0" indent="0">
              <a:buFontTx/>
              <a:buNone/>
            </a:pPr>
            <a:r>
              <a:rPr lang="en-GB" dirty="0"/>
              <a:t>One of the main things we’ll do is break our data into smaller parts which will make that data easier to digest for AI models. This technique is called Chunking, and there are various methods we can use from a page by page down to a paragraph by paragraph approach.</a:t>
            </a:r>
          </a:p>
          <a:p>
            <a:pPr marL="0" indent="0">
              <a:buFontTx/>
              <a:buNone/>
            </a:pPr>
            <a:endParaRPr lang="en-GB" dirty="0"/>
          </a:p>
          <a:p>
            <a:pPr marL="0" indent="0">
              <a:buFontTx/>
              <a:buNone/>
            </a:pPr>
            <a:r>
              <a:rPr lang="en-GB" dirty="0"/>
              <a:t>Then, for each of these chunks, we store them in a Database, along with some metadata about that chunk.</a:t>
            </a:r>
          </a:p>
          <a:p>
            <a:pPr marL="0" indent="0">
              <a:buFontTx/>
              <a:buNone/>
            </a:pPr>
            <a:endParaRPr lang="en-GB" dirty="0"/>
          </a:p>
          <a:p>
            <a:pPr marL="0" indent="0">
              <a:buFontTx/>
              <a:buNone/>
            </a:pPr>
            <a:r>
              <a:rPr lang="en-GB" dirty="0"/>
              <a:t>This then allows us to query across all the data and retrieve the relevant parts based on a query.</a:t>
            </a:r>
          </a:p>
        </p:txBody>
      </p:sp>
      <p:sp>
        <p:nvSpPr>
          <p:cNvPr id="4" name="Slide Number Placeholder 3"/>
          <p:cNvSpPr>
            <a:spLocks noGrp="1"/>
          </p:cNvSpPr>
          <p:nvPr>
            <p:ph type="sldNum" sz="quarter" idx="5"/>
          </p:nvPr>
        </p:nvSpPr>
        <p:spPr/>
        <p:txBody>
          <a:bodyPr/>
          <a:lstStyle/>
          <a:p>
            <a:fld id="{1112285D-B62D-0345-9A0E-5D91D31CA9B6}" type="slidenum">
              <a:rPr lang="en-US" smtClean="0"/>
              <a:t>11</a:t>
            </a:fld>
            <a:endParaRPr lang="en-US"/>
          </a:p>
        </p:txBody>
      </p:sp>
    </p:spTree>
    <p:extLst>
      <p:ext uri="{BB962C8B-B14F-4D97-AF65-F5344CB8AC3E}">
        <p14:creationId xmlns:p14="http://schemas.microsoft.com/office/powerpoint/2010/main" val="36616784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So, let’s talk a little about the database element of our solution, Azure AI Search.</a:t>
            </a:r>
          </a:p>
          <a:p>
            <a:pPr marL="0" indent="0">
              <a:buFontTx/>
              <a:buNone/>
            </a:pPr>
            <a:endParaRPr lang="en-GB" dirty="0"/>
          </a:p>
          <a:p>
            <a:pPr marL="0" indent="0">
              <a:buFontTx/>
              <a:buNone/>
            </a:pPr>
            <a:r>
              <a:rPr lang="en-GB" dirty="0"/>
              <a:t>Azure AI Search up until recently called Cognitive Search, is an offering from Microsoft giving us a full search service in Azure.</a:t>
            </a:r>
          </a:p>
          <a:p>
            <a:pPr marL="0" indent="0">
              <a:buFontTx/>
              <a:buNone/>
            </a:pPr>
            <a:endParaRPr lang="en-GB" dirty="0"/>
          </a:p>
          <a:p>
            <a:pPr marL="0" indent="0">
              <a:buFontTx/>
              <a:buNone/>
            </a:pPr>
            <a:r>
              <a:rPr lang="en-GB" dirty="0"/>
              <a:t>It allows us to index and Query over data stored in the database.</a:t>
            </a:r>
          </a:p>
          <a:p>
            <a:pPr marL="0" indent="0">
              <a:buFontTx/>
              <a:buNone/>
            </a:pPr>
            <a:endParaRPr lang="en-GB" dirty="0"/>
          </a:p>
          <a:p>
            <a:pPr marL="0" indent="0">
              <a:buFontTx/>
              <a:buNone/>
            </a:pPr>
            <a:r>
              <a:rPr lang="en-GB" dirty="0"/>
              <a:t>We offered a set of different ways to query, including via Text, Fuzzy-Matching, Auto-Complete and importantly as you’ll see, Vector Search.</a:t>
            </a:r>
          </a:p>
          <a:p>
            <a:pPr marL="0" indent="0">
              <a:buFontTx/>
              <a:buNone/>
            </a:pPr>
            <a:endParaRPr lang="en-GB" dirty="0"/>
          </a:p>
          <a:p>
            <a:pPr marL="0" indent="0">
              <a:buFontTx/>
              <a:buNone/>
            </a:pPr>
            <a:r>
              <a:rPr lang="en-GB" dirty="0"/>
              <a:t>Of course, as with most Azure services, we kindly provided with a fully featured set of SDKs for just about any language we need.</a:t>
            </a:r>
          </a:p>
        </p:txBody>
      </p:sp>
      <p:sp>
        <p:nvSpPr>
          <p:cNvPr id="4" name="Slide Number Placeholder 3"/>
          <p:cNvSpPr>
            <a:spLocks noGrp="1"/>
          </p:cNvSpPr>
          <p:nvPr>
            <p:ph type="sldNum" sz="quarter" idx="5"/>
          </p:nvPr>
        </p:nvSpPr>
        <p:spPr/>
        <p:txBody>
          <a:bodyPr/>
          <a:lstStyle/>
          <a:p>
            <a:fld id="{1112285D-B62D-0345-9A0E-5D91D31CA9B6}" type="slidenum">
              <a:rPr lang="en-US" smtClean="0"/>
              <a:t>12</a:t>
            </a:fld>
            <a:endParaRPr lang="en-US"/>
          </a:p>
        </p:txBody>
      </p:sp>
    </p:spTree>
    <p:extLst>
      <p:ext uri="{BB962C8B-B14F-4D97-AF65-F5344CB8AC3E}">
        <p14:creationId xmlns:p14="http://schemas.microsoft.com/office/powerpoint/2010/main" val="211729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A few more concepts we should know for Azure AI search.</a:t>
            </a:r>
          </a:p>
          <a:p>
            <a:pPr marL="0" indent="0">
              <a:buFontTx/>
              <a:buNone/>
            </a:pPr>
            <a:endParaRPr lang="en-GB" dirty="0"/>
          </a:p>
          <a:p>
            <a:pPr marL="0" indent="0">
              <a:buFontTx/>
              <a:buNone/>
            </a:pPr>
            <a:r>
              <a:rPr lang="en-GB" dirty="0"/>
              <a:t>We store our data in an Index, which is akin to a table in a regular database.</a:t>
            </a:r>
          </a:p>
          <a:p>
            <a:pPr marL="0" indent="0">
              <a:buFontTx/>
              <a:buNone/>
            </a:pPr>
            <a:endParaRPr lang="en-GB" dirty="0"/>
          </a:p>
          <a:p>
            <a:pPr marL="0" indent="0">
              <a:buFontTx/>
              <a:buNone/>
            </a:pPr>
            <a:r>
              <a:rPr lang="en-GB" dirty="0"/>
              <a:t>Indexes have a schema comprising fields, definitions and attributes… Indexes, of course, are where we then store our documents.</a:t>
            </a:r>
          </a:p>
          <a:p>
            <a:pPr marL="0" indent="0">
              <a:buFontTx/>
              <a:buNone/>
            </a:pPr>
            <a:endParaRPr lang="en-GB" dirty="0"/>
          </a:p>
          <a:p>
            <a:pPr marL="0" indent="0">
              <a:buFontTx/>
              <a:buNone/>
            </a:pPr>
            <a:r>
              <a:rPr lang="en-GB" dirty="0"/>
              <a:t>Within the Fields we can set attributes which define how that field operates. One notable attribute allows us to set whether we can Filter on that field.</a:t>
            </a:r>
          </a:p>
          <a:p>
            <a:pPr marL="0" indent="0">
              <a:buFontTx/>
              <a:buNone/>
            </a:pPr>
            <a:endParaRPr lang="en-GB" dirty="0"/>
          </a:p>
          <a:p>
            <a:pPr marL="0" indent="0">
              <a:buFontTx/>
              <a:buNone/>
            </a:pPr>
            <a:r>
              <a:rPr lang="en-GB" dirty="0"/>
              <a:t>A second notable attribute is </a:t>
            </a:r>
            <a:r>
              <a:rPr lang="en-GB" dirty="0" err="1"/>
              <a:t>Facetable</a:t>
            </a:r>
            <a:r>
              <a:rPr lang="en-GB" dirty="0"/>
              <a:t> which allows us to retrieve a list of options for that particular field which we can use for filtering.</a:t>
            </a:r>
          </a:p>
          <a:p>
            <a:pPr marL="0" indent="0">
              <a:buFontTx/>
              <a:buNone/>
            </a:pPr>
            <a:endParaRPr lang="en-GB" dirty="0"/>
          </a:p>
          <a:p>
            <a:pPr marL="0" indent="0">
              <a:buFontTx/>
              <a:buNone/>
            </a:pPr>
            <a:r>
              <a:rPr lang="en-GB" dirty="0"/>
              <a:t>Finally, we have Queries., obviously super important for a Search Service.</a:t>
            </a:r>
          </a:p>
          <a:p>
            <a:pPr marL="0" indent="0">
              <a:buFontTx/>
              <a:buNone/>
            </a:pP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13</a:t>
            </a:fld>
            <a:endParaRPr lang="en-US"/>
          </a:p>
        </p:txBody>
      </p:sp>
    </p:spTree>
    <p:extLst>
      <p:ext uri="{BB962C8B-B14F-4D97-AF65-F5344CB8AC3E}">
        <p14:creationId xmlns:p14="http://schemas.microsoft.com/office/powerpoint/2010/main" val="1971277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We have several options for querying which I briefly mentioned on the previous slide.</a:t>
            </a:r>
          </a:p>
          <a:p>
            <a:pPr marL="0" indent="0">
              <a:buFontTx/>
              <a:buNone/>
            </a:pPr>
            <a:endParaRPr lang="en-GB" dirty="0"/>
          </a:p>
          <a:p>
            <a:pPr marL="0" indent="0">
              <a:buFontTx/>
              <a:buNone/>
            </a:pPr>
            <a:r>
              <a:rPr lang="en-GB" dirty="0"/>
              <a:t>The most basic Query we have is Full Text Search, which allows us to do an almost CTRL+F search through our content, and specifically the fields that are marked as Searchable. Full-Text search can be used for simple searches, or perhaps filling auto-complete or auto-suggest fields in the UI.</a:t>
            </a:r>
          </a:p>
          <a:p>
            <a:pPr marL="0" indent="0">
              <a:buFontTx/>
              <a:buNone/>
            </a:pPr>
            <a:endParaRPr lang="en-GB" dirty="0"/>
          </a:p>
          <a:p>
            <a:pPr marL="0" indent="0">
              <a:buFontTx/>
              <a:buNone/>
            </a:pPr>
            <a:r>
              <a:rPr lang="en-GB" dirty="0"/>
              <a:t>Next up we have Vector Search, which is the type of search which underpins our content in this application. We’ll talk more about Vectors shortly, but simply put Vectors are numerical representations of our content, and Vector Search allows us to compare these numerical representations to return a scored results.</a:t>
            </a:r>
          </a:p>
          <a:p>
            <a:pPr marL="0" indent="0">
              <a:buFontTx/>
              <a:buNone/>
            </a:pPr>
            <a:endParaRPr lang="en-GB" dirty="0"/>
          </a:p>
          <a:p>
            <a:pPr marL="0" indent="0">
              <a:buFontTx/>
              <a:buNone/>
            </a:pPr>
            <a:r>
              <a:rPr lang="en-GB" dirty="0"/>
              <a:t>We can then combine these two types of searches into a Hybrid Search, which helps us to further refine the results we get from our Queries.</a:t>
            </a:r>
          </a:p>
          <a:p>
            <a:pPr marL="0" indent="0">
              <a:buFontTx/>
              <a:buNone/>
            </a:pPr>
            <a:endParaRPr lang="en-GB" dirty="0"/>
          </a:p>
          <a:p>
            <a:pPr marL="0" indent="0">
              <a:buFontTx/>
              <a:buNone/>
            </a:pPr>
            <a:r>
              <a:rPr lang="en-GB" dirty="0"/>
              <a:t>Finally, we can add in a Semantic Search. This type of search is actually a re-ranking system, where the initial results are passed through a semantic re-ranker and produces an even more refined results in relation to the ordering and scoring of the results.</a:t>
            </a:r>
          </a:p>
          <a:p>
            <a:pPr marL="0" indent="0">
              <a:buFontTx/>
              <a:buNone/>
            </a:pPr>
            <a:endParaRPr lang="en-GB" dirty="0"/>
          </a:p>
          <a:p>
            <a:pPr marL="0" indent="0">
              <a:buFontTx/>
              <a:buNone/>
            </a:pPr>
            <a:r>
              <a:rPr lang="en-GB" dirty="0"/>
              <a:t>Semantic search examines the semantic meaning of surrounding words and phrases to a match and elevates those results higher in the result set.</a:t>
            </a:r>
          </a:p>
          <a:p>
            <a:pPr marL="0" indent="0">
              <a:buFontTx/>
              <a:buNone/>
            </a:pPr>
            <a:endParaRPr lang="en-GB" dirty="0"/>
          </a:p>
          <a:p>
            <a:pPr marL="0" indent="0">
              <a:buFontTx/>
              <a:buNone/>
            </a:pPr>
            <a:r>
              <a:rPr lang="en-GB" dirty="0"/>
              <a:t>It’s worth noting that Semantic Search is, depending on the tier you choose, a chargeable service.</a:t>
            </a:r>
          </a:p>
        </p:txBody>
      </p:sp>
      <p:sp>
        <p:nvSpPr>
          <p:cNvPr id="4" name="Slide Number Placeholder 3"/>
          <p:cNvSpPr>
            <a:spLocks noGrp="1"/>
          </p:cNvSpPr>
          <p:nvPr>
            <p:ph type="sldNum" sz="quarter" idx="5"/>
          </p:nvPr>
        </p:nvSpPr>
        <p:spPr/>
        <p:txBody>
          <a:bodyPr/>
          <a:lstStyle/>
          <a:p>
            <a:fld id="{1112285D-B62D-0345-9A0E-5D91D31CA9B6}" type="slidenum">
              <a:rPr lang="en-US" smtClean="0"/>
              <a:t>14</a:t>
            </a:fld>
            <a:endParaRPr lang="en-US"/>
          </a:p>
        </p:txBody>
      </p:sp>
    </p:spTree>
    <p:extLst>
      <p:ext uri="{BB962C8B-B14F-4D97-AF65-F5344CB8AC3E}">
        <p14:creationId xmlns:p14="http://schemas.microsoft.com/office/powerpoint/2010/main" val="3366154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Ok, so… let’s take a quick look at Azure AI Search…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Azure Portal - AI Search:</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switch back to the portal now, we can have a look at what the Azure AI Search service looks like.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This is the landing page for the AI Search Service with the main details on the right and the portal menu on the left.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main blade to show you in the Search Service from the point of view of this application is the Indexes Page.. I mentioned in the slides earlier that the index is where we store our data in whatever form we decide to use. For us, we’re storing our document chunks here in the </a:t>
            </a:r>
            <a:r>
              <a:rPr lang="en-GB" b="0" i="0" dirty="0" err="1">
                <a:solidFill>
                  <a:srgbClr val="FFFFFF"/>
                </a:solidFill>
                <a:effectLst/>
                <a:latin typeface="Roboto" panose="02000000000000000000" pitchFamily="2" charset="0"/>
              </a:rPr>
              <a:t>openai</a:t>
            </a:r>
            <a:r>
              <a:rPr lang="en-GB" b="0" i="0" dirty="0">
                <a:solidFill>
                  <a:srgbClr val="FFFFFF"/>
                </a:solidFill>
                <a:effectLst/>
                <a:latin typeface="Roboto" panose="02000000000000000000" pitchFamily="2" charset="0"/>
              </a:rPr>
              <a:t>-demo index.</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I’ve already created an index and uploaded the same PDF we saw earlier to it.</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Azure Portal - AI Search – Search Explorer:</a:t>
            </a:r>
            <a:endParaRPr lang="en-GB" b="0" i="0"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Clicking into our index we’re shown the Search Explorer, which allows us to search our index using a query language.</a:t>
            </a:r>
          </a:p>
          <a:p>
            <a:pPr algn="l"/>
            <a:endParaRPr lang="en-GB" b="0" i="0" dirty="0">
              <a:solidFill>
                <a:srgbClr val="FFFFFF"/>
              </a:solidFill>
              <a:effectLst/>
              <a:latin typeface="Roboto" panose="02000000000000000000" pitchFamily="2" charset="0"/>
            </a:endParaRPr>
          </a:p>
          <a:p>
            <a:r>
              <a:rPr lang="en-GB" b="0" i="0" dirty="0">
                <a:solidFill>
                  <a:srgbClr val="FFFFFF"/>
                </a:solidFill>
                <a:effectLst/>
                <a:latin typeface="Roboto" panose="02000000000000000000" pitchFamily="2" charset="0"/>
              </a:rPr>
              <a:t>Here we can do a full text search through our index… For instance we could search for; “</a:t>
            </a:r>
            <a:r>
              <a:rPr lang="en-GB" dirty="0"/>
              <a:t>new retail locations”, which brings us back some results.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have access to a powerful query language here which I’m not going to dive too deep into, but if we switch to the JSON view here, we can select which fields are returned by adding a “select” property, and a comma separated list of fields to return; </a:t>
            </a:r>
            <a:r>
              <a:rPr lang="en-GB" b="0" dirty="0">
                <a:solidFill>
                  <a:srgbClr val="A31515"/>
                </a:solidFill>
                <a:effectLst/>
                <a:latin typeface="Consolas" panose="020B0609020204030204" pitchFamily="49" charset="0"/>
              </a:rPr>
              <a:t>"select"</a:t>
            </a:r>
            <a:r>
              <a:rPr lang="en-GB" b="0" dirty="0">
                <a:solidFill>
                  <a:srgbClr val="000000"/>
                </a:solidFill>
                <a:effectLst/>
                <a:latin typeface="Consolas" panose="020B0609020204030204" pitchFamily="49" charset="0"/>
              </a:rPr>
              <a:t>: </a:t>
            </a:r>
            <a:r>
              <a:rPr lang="en-GB" b="0" dirty="0">
                <a:solidFill>
                  <a:srgbClr val="0451A5"/>
                </a:solidFill>
                <a:effectLst/>
                <a:latin typeface="Consolas" panose="020B0609020204030204" pitchFamily="49" charset="0"/>
              </a:rPr>
              <a:t>"</a:t>
            </a:r>
            <a:r>
              <a:rPr lang="en-GB" b="0" dirty="0" err="1">
                <a:solidFill>
                  <a:srgbClr val="0451A5"/>
                </a:solidFill>
                <a:effectLst/>
                <a:latin typeface="Consolas" panose="020B0609020204030204" pitchFamily="49" charset="0"/>
              </a:rPr>
              <a:t>content,year</a:t>
            </a:r>
            <a:r>
              <a:rPr lang="en-GB" b="0" dirty="0">
                <a:solidFill>
                  <a:srgbClr val="0451A5"/>
                </a:solidFill>
                <a:effectLst/>
                <a:latin typeface="Consolas" panose="020B0609020204030204" pitchFamily="49" charset="0"/>
              </a:rPr>
              <a:t>"</a:t>
            </a:r>
            <a:r>
              <a:rPr lang="en-GB" b="0" dirty="0">
                <a:solidFill>
                  <a:srgbClr val="000000"/>
                </a:solidFill>
                <a:effectLst/>
                <a:latin typeface="Consolas" panose="020B0609020204030204" pitchFamily="49" charset="0"/>
              </a:rPr>
              <a:t>, which returns us just the content and year fields.</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Azure Portal - AI Search – Fields:</a:t>
            </a:r>
            <a:endParaRPr lang="en-GB" b="0" i="0"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Switching to the fields tab, here we can see the various fields, essentially columns, that our index has; id, title, content and so on. </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to each of our field names are a columns of tick boxes. These allow us to select which of the fields can be retrieved, filtered, sorted, faceted.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At the bottom of the list of fields, we can see two different fields… These are something called Vector Fields, which the eagle eyed amongst you may have seen on the previous screen… We’ll have a chat about what Vectors and Vector Embeddings are shortly.</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Azure Portal – AI Search – Other Tabs:</a:t>
            </a:r>
          </a:p>
          <a:p>
            <a:pPr algn="l"/>
            <a:endParaRPr lang="en-GB" b="0" i="0" dirty="0">
              <a:solidFill>
                <a:srgbClr val="FFFFFF"/>
              </a:solidFill>
              <a:effectLst/>
              <a:latin typeface="Roboto" panose="02000000000000000000" pitchFamily="2" charset="0"/>
            </a:endParaRPr>
          </a:p>
          <a:p>
            <a:pPr algn="l"/>
            <a:r>
              <a:rPr lang="en-GB" b="0" i="0" u="none" dirty="0">
                <a:solidFill>
                  <a:srgbClr val="FFFFFF"/>
                </a:solidFill>
                <a:effectLst/>
                <a:latin typeface="Roboto" panose="02000000000000000000" pitchFamily="2" charset="0"/>
              </a:rPr>
              <a:t>The other tabs we have here are CORS, for ensuring we allow or limit access to the search service.</a:t>
            </a:r>
          </a:p>
          <a:p>
            <a:pPr algn="l"/>
            <a:endParaRPr lang="en-GB" b="0" i="0" u="none" dirty="0">
              <a:solidFill>
                <a:srgbClr val="FFFFFF"/>
              </a:solidFill>
              <a:effectLst/>
              <a:latin typeface="Roboto" panose="02000000000000000000" pitchFamily="2" charset="0"/>
            </a:endParaRPr>
          </a:p>
          <a:p>
            <a:pPr algn="l"/>
            <a:r>
              <a:rPr lang="en-GB" b="0" i="0" u="none" dirty="0">
                <a:solidFill>
                  <a:srgbClr val="FFFFFF"/>
                </a:solidFill>
                <a:effectLst/>
                <a:latin typeface="Roboto" panose="02000000000000000000" pitchFamily="2" charset="0"/>
              </a:rPr>
              <a:t>The Scoring Profiles tab allows us to create profiles which define a criteria to boost the search score of non-vector searches.</a:t>
            </a:r>
          </a:p>
          <a:p>
            <a:pPr algn="l"/>
            <a:endParaRPr lang="en-GB" b="0" i="0" u="none" dirty="0">
              <a:solidFill>
                <a:srgbClr val="FFFFFF"/>
              </a:solidFill>
              <a:effectLst/>
              <a:latin typeface="Roboto" panose="02000000000000000000" pitchFamily="2" charset="0"/>
            </a:endParaRPr>
          </a:p>
          <a:p>
            <a:pPr algn="l"/>
            <a:r>
              <a:rPr lang="en-GB" b="0" i="0" u="none" dirty="0">
                <a:solidFill>
                  <a:srgbClr val="FFFFFF"/>
                </a:solidFill>
                <a:effectLst/>
                <a:latin typeface="Roboto" panose="02000000000000000000" pitchFamily="2" charset="0"/>
              </a:rPr>
              <a:t>The contents of the Semantic configurations and Vector Profiles tabs we’ll cover a little later on, but these relate to how the semantic re-ranker works over our data and how vectors are stored and retrieved, where you can see that we already have one of each defined here.</a:t>
            </a:r>
          </a:p>
          <a:p>
            <a:pPr algn="l"/>
            <a:endParaRPr lang="en-GB" b="0" i="0"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p:txBody>
      </p:sp>
      <p:sp>
        <p:nvSpPr>
          <p:cNvPr id="4" name="Slide Number Placeholder 3"/>
          <p:cNvSpPr>
            <a:spLocks noGrp="1"/>
          </p:cNvSpPr>
          <p:nvPr>
            <p:ph type="sldNum" sz="quarter" idx="5"/>
          </p:nvPr>
        </p:nvSpPr>
        <p:spPr/>
        <p:txBody>
          <a:bodyPr/>
          <a:lstStyle/>
          <a:p>
            <a:fld id="{1112285D-B62D-0345-9A0E-5D91D31CA9B6}" type="slidenum">
              <a:rPr lang="en-US" smtClean="0"/>
              <a:t>15</a:t>
            </a:fld>
            <a:endParaRPr lang="en-US"/>
          </a:p>
        </p:txBody>
      </p:sp>
    </p:spTree>
    <p:extLst>
      <p:ext uri="{BB962C8B-B14F-4D97-AF65-F5344CB8AC3E}">
        <p14:creationId xmlns:p14="http://schemas.microsoft.com/office/powerpoint/2010/main" val="4188533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One of the other steps in processing our data will be to use something called Vector Embeddings.</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We know we need a way to combine our data with the model, but we also need a way to retrieve our own data from a database with a Query.</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Vector Embeddings are a way to convert unstructured data into a numerical representation of the meaning and intent of a word, phrase, paragraph or indeed, image, video or sound that can be interpreted by an AI Model.</a:t>
            </a:r>
          </a:p>
          <a:p>
            <a:pPr marL="0" indent="0">
              <a:buFontTx/>
              <a:buNone/>
            </a:pPr>
            <a:endParaRPr lang="en-GB" b="0" i="0" dirty="0">
              <a:solidFill>
                <a:srgbClr val="161616"/>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61616"/>
                </a:solidFill>
                <a:effectLst/>
                <a:latin typeface="Segoe UI" panose="020B0502040204020203" pitchFamily="34" charset="0"/>
              </a:rPr>
              <a:t>We create these Embeddings using specific Embedding AI Models, which are specifically trained to produce the vectorised output that we use for our scenario, and which capture the semantic meaning of the word or phrase rather than it just being a keyword.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Of course, one of the use cases we’ll have seen this before on sites like Amazon, Netflix and Spotify is within recommendation engines, where these system can help us find other items which closely match the things we’re looking at, or our shopping, watching or listening habits.</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We can store these vectors in specific Vector Databases which are designed for storing and retrieving large amounts of vectorised data using Indexes. Some examples of these are </a:t>
            </a:r>
            <a:r>
              <a:rPr lang="en-GB" b="0" i="0" dirty="0" err="1">
                <a:solidFill>
                  <a:srgbClr val="161616"/>
                </a:solidFill>
                <a:effectLst/>
                <a:latin typeface="Segoe UI" panose="020B0502040204020203" pitchFamily="34" charset="0"/>
              </a:rPr>
              <a:t>Qdrant</a:t>
            </a:r>
            <a:r>
              <a:rPr lang="en-GB" b="0" i="0" dirty="0">
                <a:solidFill>
                  <a:srgbClr val="161616"/>
                </a:solidFill>
                <a:effectLst/>
                <a:latin typeface="Segoe UI" panose="020B0502040204020203" pitchFamily="34" charset="0"/>
              </a:rPr>
              <a:t>, </a:t>
            </a:r>
            <a:r>
              <a:rPr lang="en-GB" b="0" i="0" dirty="0" err="1">
                <a:solidFill>
                  <a:srgbClr val="161616"/>
                </a:solidFill>
                <a:effectLst/>
                <a:latin typeface="Segoe UI" panose="020B0502040204020203" pitchFamily="34" charset="0"/>
              </a:rPr>
              <a:t>Faiss</a:t>
            </a:r>
            <a:r>
              <a:rPr lang="en-GB" b="0" i="0" dirty="0">
                <a:solidFill>
                  <a:srgbClr val="161616"/>
                </a:solidFill>
                <a:effectLst/>
                <a:latin typeface="Segoe UI" panose="020B0502040204020203" pitchFamily="34" charset="0"/>
              </a:rPr>
              <a:t>, </a:t>
            </a:r>
            <a:r>
              <a:rPr lang="en-GB" b="0" i="0" dirty="0" err="1">
                <a:solidFill>
                  <a:srgbClr val="161616"/>
                </a:solidFill>
                <a:effectLst/>
                <a:latin typeface="Segoe UI" panose="020B0502040204020203" pitchFamily="34" charset="0"/>
              </a:rPr>
              <a:t>Weaviate</a:t>
            </a:r>
            <a:r>
              <a:rPr lang="en-GB" b="0" i="0" dirty="0">
                <a:solidFill>
                  <a:srgbClr val="161616"/>
                </a:solidFill>
                <a:effectLst/>
                <a:latin typeface="Segoe UI" panose="020B0502040204020203" pitchFamily="34" charset="0"/>
              </a:rPr>
              <a:t> and of course Azure AI Search.</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Once we’ve created and stored our vectors, we can then query over the data and essentially compare sets of vectors. This works by performing a numerical analysis of vectors, calculating a numerical distance between vectors using something called cosign similarity.</a:t>
            </a:r>
          </a:p>
        </p:txBody>
      </p:sp>
      <p:sp>
        <p:nvSpPr>
          <p:cNvPr id="4" name="Slide Number Placeholder 3"/>
          <p:cNvSpPr>
            <a:spLocks noGrp="1"/>
          </p:cNvSpPr>
          <p:nvPr>
            <p:ph type="sldNum" sz="quarter" idx="5"/>
          </p:nvPr>
        </p:nvSpPr>
        <p:spPr/>
        <p:txBody>
          <a:bodyPr/>
          <a:lstStyle/>
          <a:p>
            <a:fld id="{1112285D-B62D-0345-9A0E-5D91D31CA9B6}" type="slidenum">
              <a:rPr lang="en-US" smtClean="0"/>
              <a:t>16</a:t>
            </a:fld>
            <a:endParaRPr lang="en-US"/>
          </a:p>
        </p:txBody>
      </p:sp>
    </p:spTree>
    <p:extLst>
      <p:ext uri="{BB962C8B-B14F-4D97-AF65-F5344CB8AC3E}">
        <p14:creationId xmlns:p14="http://schemas.microsoft.com/office/powerpoint/2010/main" val="846107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So, let’s have a look at what Vectors look like, and specifically word embeddings here.</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On the left we have the top half of the vector embedding for the word Car.</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On the right we have the corresponding vector for the word Lorry.</a:t>
            </a:r>
          </a:p>
        </p:txBody>
      </p:sp>
      <p:sp>
        <p:nvSpPr>
          <p:cNvPr id="4" name="Slide Number Placeholder 3"/>
          <p:cNvSpPr>
            <a:spLocks noGrp="1"/>
          </p:cNvSpPr>
          <p:nvPr>
            <p:ph type="sldNum" sz="quarter" idx="5"/>
          </p:nvPr>
        </p:nvSpPr>
        <p:spPr/>
        <p:txBody>
          <a:bodyPr/>
          <a:lstStyle/>
          <a:p>
            <a:fld id="{1112285D-B62D-0345-9A0E-5D91D31CA9B6}" type="slidenum">
              <a:rPr lang="en-US" smtClean="0"/>
              <a:t>17</a:t>
            </a:fld>
            <a:endParaRPr lang="en-US"/>
          </a:p>
        </p:txBody>
      </p:sp>
    </p:spTree>
    <p:extLst>
      <p:ext uri="{BB962C8B-B14F-4D97-AF65-F5344CB8AC3E}">
        <p14:creationId xmlns:p14="http://schemas.microsoft.com/office/powerpoint/2010/main" val="14003075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61616"/>
                </a:solidFill>
                <a:effectLst/>
                <a:latin typeface="Segoe UI" panose="020B0502040204020203" pitchFamily="34" charset="0"/>
              </a:rPr>
              <a:t>Querying over vectors essentially allows us to perform a numerical comparison of the various facets of these two words, calculating a distance between the two words</a:t>
            </a:r>
            <a:endParaRPr lang="en-GB" dirty="0"/>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Vectors help us to word around the traditional limitation of a keyword-based search by actually allowing us </a:t>
            </a:r>
            <a:r>
              <a:rPr lang="en-GB" b="1" i="0" dirty="0">
                <a:solidFill>
                  <a:srgbClr val="161616"/>
                </a:solidFill>
                <a:effectLst/>
                <a:latin typeface="Segoe UI" panose="020B0502040204020203" pitchFamily="34" charset="0"/>
              </a:rPr>
              <a:t>to capture the meaning of words and phrases in context</a:t>
            </a:r>
            <a:r>
              <a:rPr lang="en-GB" b="0" i="0" dirty="0">
                <a:solidFill>
                  <a:srgbClr val="161616"/>
                </a:solidFill>
                <a:effectLst/>
                <a:latin typeface="Segoe UI" panose="020B0502040204020203" pitchFamily="34" charset="0"/>
              </a:rPr>
              <a:t>.</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So we can capture the similarity, or indeed difference, between two words.</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A good way of thinking about this is, if we were looking for a similar word to Cat, it would be easy to run your finger along a list of words and say that the word Car was </a:t>
            </a:r>
            <a:r>
              <a:rPr lang="en-GB" b="0" i="0" dirty="0" err="1">
                <a:solidFill>
                  <a:srgbClr val="161616"/>
                </a:solidFill>
                <a:effectLst/>
                <a:latin typeface="Segoe UI" panose="020B0502040204020203" pitchFamily="34" charset="0"/>
              </a:rPr>
              <a:t>similari</a:t>
            </a:r>
            <a:r>
              <a:rPr lang="en-GB" b="0" i="0" dirty="0">
                <a:solidFill>
                  <a:srgbClr val="161616"/>
                </a:solidFill>
                <a:effectLst/>
                <a:latin typeface="Segoe UI" panose="020B0502040204020203" pitchFamily="34" charset="0"/>
              </a:rPr>
              <a:t> to cat, as there’s only 1 letter difference.</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By using vectors, we can capture the nature of the vector and find perhaps dog rather than car.</a:t>
            </a: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18</a:t>
            </a:fld>
            <a:endParaRPr lang="en-US"/>
          </a:p>
        </p:txBody>
      </p:sp>
    </p:spTree>
    <p:extLst>
      <p:ext uri="{BB962C8B-B14F-4D97-AF65-F5344CB8AC3E}">
        <p14:creationId xmlns:p14="http://schemas.microsoft.com/office/powerpoint/2010/main" val="1031028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One rather well known example of what vectors allow us two do is the king queen example.</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If we image the vector for a king.</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Using vectors, we can grab the vector for a man….</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and subtract it from King.</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We can then add the vector for a woman, and hey presto, we get a Queen.</a:t>
            </a: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19</a:t>
            </a:fld>
            <a:endParaRPr lang="en-US"/>
          </a:p>
        </p:txBody>
      </p:sp>
    </p:spTree>
    <p:extLst>
      <p:ext uri="{BB962C8B-B14F-4D97-AF65-F5344CB8AC3E}">
        <p14:creationId xmlns:p14="http://schemas.microsoft.com/office/powerpoint/2010/main" val="3004304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A little about me before we get going.</a:t>
            </a:r>
          </a:p>
          <a:p>
            <a:endParaRPr lang="en-GB" dirty="0"/>
          </a:p>
          <a:p>
            <a:r>
              <a:rPr lang="en-GB" dirty="0"/>
              <a:t>My name is Pete Gallagher and I’m a Full Stack Development Manager at Avanade UK.</a:t>
            </a:r>
          </a:p>
          <a:p>
            <a:endParaRPr lang="en-GB" dirty="0"/>
          </a:p>
          <a:p>
            <a:r>
              <a:rPr lang="en-GB" dirty="0"/>
              <a:t>I’m also a Microsoft Certified Trainer, an Azure and IoT MVP and a Pluralsight Author.</a:t>
            </a:r>
          </a:p>
          <a:p>
            <a:endParaRPr lang="en-GB" dirty="0"/>
          </a:p>
          <a:p>
            <a:r>
              <a:rPr lang="en-GB" dirty="0"/>
              <a:t>I’ve been in and around software for decades now, as my hair will tell you.</a:t>
            </a:r>
          </a:p>
          <a:p>
            <a:endParaRPr lang="en-GB" dirty="0"/>
          </a:p>
          <a:p>
            <a:r>
              <a:rPr lang="en-GB" dirty="0"/>
              <a:t>I also organise a few meetup groups as well as appear on a podcast.</a:t>
            </a:r>
          </a:p>
          <a:p>
            <a:endParaRPr lang="en-GB" dirty="0"/>
          </a:p>
          <a:p>
            <a:r>
              <a:rPr lang="en-GB" dirty="0"/>
              <a:t>I’m also a STEM ambassador and a recovering gadget addict.</a:t>
            </a:r>
          </a:p>
          <a:p>
            <a:endParaRPr lang="en-GB" dirty="0"/>
          </a:p>
          <a:p>
            <a:r>
              <a:rPr lang="en-GB" dirty="0"/>
              <a:t>Finally I’m father to two inquisitive girls who drive me to get out and speak about things like this.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Actually, before we get going, let’s try something shall we? </a:t>
            </a:r>
          </a:p>
          <a:p>
            <a:endParaRPr lang="en-GB"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C37847E-EDE9-487E-9B66-D86AE8E442DC}"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8885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Looking at that again, we start with a King.</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Subtract man, leaving essentially the crown, add a woman….</a:t>
            </a: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20</a:t>
            </a:fld>
            <a:endParaRPr lang="en-US"/>
          </a:p>
        </p:txBody>
      </p:sp>
    </p:spTree>
    <p:extLst>
      <p:ext uri="{BB962C8B-B14F-4D97-AF65-F5344CB8AC3E}">
        <p14:creationId xmlns:p14="http://schemas.microsoft.com/office/powerpoint/2010/main" val="2715543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And we end up with the vector for a queen…. Pretty powerful huh.</a:t>
            </a: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21</a:t>
            </a:fld>
            <a:endParaRPr lang="en-US"/>
          </a:p>
        </p:txBody>
      </p:sp>
    </p:spTree>
    <p:extLst>
      <p:ext uri="{BB962C8B-B14F-4D97-AF65-F5344CB8AC3E}">
        <p14:creationId xmlns:p14="http://schemas.microsoft.com/office/powerpoint/2010/main" val="33618705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We can actually visualise embeddings by projecting them into a 3d space using a tool called </a:t>
            </a:r>
            <a:r>
              <a:rPr lang="en-GB" b="0" i="0" dirty="0" err="1">
                <a:solidFill>
                  <a:srgbClr val="161616"/>
                </a:solidFill>
                <a:effectLst/>
                <a:latin typeface="Segoe UI" panose="020B0502040204020203" pitchFamily="34" charset="0"/>
              </a:rPr>
              <a:t>TensorBoard</a:t>
            </a:r>
            <a:r>
              <a:rPr lang="en-GB" b="0" i="0" dirty="0">
                <a:solidFill>
                  <a:srgbClr val="161616"/>
                </a:solidFill>
                <a:effectLst/>
                <a:latin typeface="Segoe UI" panose="020B0502040204020203" pitchFamily="34" charset="0"/>
              </a:rPr>
              <a:t>, I’ll be providing a link to this at the end.</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By processing a bunch of IMDB reviews using an embedding model, and storing that in a database, we can visualise the context of all of the words in those reviews and view the vector similarity distance of those words in 3d.</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dirty="0"/>
              <a:t>We can see we have words like; “found”, “build”, “</a:t>
            </a:r>
            <a:r>
              <a:rPr lang="en-GB" dirty="0" err="1"/>
              <a:t>powell</a:t>
            </a:r>
            <a:r>
              <a:rPr lang="en-GB" dirty="0"/>
              <a:t>”, “suggest”, “latter”, “moving” and so on.</a:t>
            </a:r>
          </a:p>
        </p:txBody>
      </p:sp>
      <p:sp>
        <p:nvSpPr>
          <p:cNvPr id="4" name="Slide Number Placeholder 3"/>
          <p:cNvSpPr>
            <a:spLocks noGrp="1"/>
          </p:cNvSpPr>
          <p:nvPr>
            <p:ph type="sldNum" sz="quarter" idx="5"/>
          </p:nvPr>
        </p:nvSpPr>
        <p:spPr/>
        <p:txBody>
          <a:bodyPr/>
          <a:lstStyle/>
          <a:p>
            <a:fld id="{1112285D-B62D-0345-9A0E-5D91D31CA9B6}" type="slidenum">
              <a:rPr lang="en-US" smtClean="0"/>
              <a:t>22</a:t>
            </a:fld>
            <a:endParaRPr lang="en-US"/>
          </a:p>
        </p:txBody>
      </p:sp>
    </p:spTree>
    <p:extLst>
      <p:ext uri="{BB962C8B-B14F-4D97-AF65-F5344CB8AC3E}">
        <p14:creationId xmlns:p14="http://schemas.microsoft.com/office/powerpoint/2010/main" val="1587523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If we drag this around, we can then search for a particular word, say “delight”. </a:t>
            </a:r>
          </a:p>
          <a:p>
            <a:pPr marL="0" indent="0">
              <a:buFontTx/>
              <a:buNone/>
            </a:pPr>
            <a:endParaRPr lang="en-GB" dirty="0"/>
          </a:p>
          <a:p>
            <a:pPr marL="0" indent="0">
              <a:buFontTx/>
              <a:buNone/>
            </a:pPr>
            <a:r>
              <a:rPr lang="en-GB" dirty="0"/>
              <a:t>Selecting it, we’re shown all of the words which are numerically close in distance to delight, where we can see that they’re overwhelmingly positive words like “amazing”, “great”, “wonderful”, “perfect” and so on.</a:t>
            </a:r>
          </a:p>
        </p:txBody>
      </p:sp>
      <p:sp>
        <p:nvSpPr>
          <p:cNvPr id="4" name="Slide Number Placeholder 3"/>
          <p:cNvSpPr>
            <a:spLocks noGrp="1"/>
          </p:cNvSpPr>
          <p:nvPr>
            <p:ph type="sldNum" sz="quarter" idx="5"/>
          </p:nvPr>
        </p:nvSpPr>
        <p:spPr/>
        <p:txBody>
          <a:bodyPr/>
          <a:lstStyle/>
          <a:p>
            <a:fld id="{1112285D-B62D-0345-9A0E-5D91D31CA9B6}" type="slidenum">
              <a:rPr lang="en-US" smtClean="0"/>
              <a:t>23</a:t>
            </a:fld>
            <a:endParaRPr lang="en-US"/>
          </a:p>
        </p:txBody>
      </p:sp>
    </p:spTree>
    <p:extLst>
      <p:ext uri="{BB962C8B-B14F-4D97-AF65-F5344CB8AC3E}">
        <p14:creationId xmlns:p14="http://schemas.microsoft.com/office/powerpoint/2010/main" val="21637449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Dragging this around, we can then try searching for something like “terrible”.</a:t>
            </a:r>
          </a:p>
          <a:p>
            <a:pPr marL="0" indent="0">
              <a:buFontTx/>
              <a:buNone/>
            </a:pPr>
            <a:endParaRPr lang="en-GB" dirty="0"/>
          </a:p>
          <a:p>
            <a:pPr marL="0" indent="0">
              <a:buFontTx/>
              <a:buNone/>
            </a:pPr>
            <a:r>
              <a:rPr lang="en-GB"/>
              <a:t>We can see that the highlighted words have literally swapped to the other side of the projection space, and we can see words like; “horrible”, “stupid”, “boring” and “poor”.</a:t>
            </a:r>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24</a:t>
            </a:fld>
            <a:endParaRPr lang="en-US"/>
          </a:p>
        </p:txBody>
      </p:sp>
    </p:spTree>
    <p:extLst>
      <p:ext uri="{BB962C8B-B14F-4D97-AF65-F5344CB8AC3E}">
        <p14:creationId xmlns:p14="http://schemas.microsoft.com/office/powerpoint/2010/main" val="946961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sng" dirty="0">
                <a:solidFill>
                  <a:srgbClr val="FFFFFF"/>
                </a:solidFill>
                <a:effectLst/>
                <a:latin typeface="Roboto" panose="02000000000000000000" pitchFamily="2" charset="0"/>
              </a:rPr>
              <a:t>Blazor App – AI Search:</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Ok, so now that we know a bit more about AI Search and Vectors, let’s take a look at the basic Azure AI Search in our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If we navigate to the AI Search Page, here we have a similar looking page to our chat page, but with an added selection for a search type which I’ll come back 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At the bottom of the screen we have a query entry box.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I’ve already gone ahead and created an index and uploaded the set of accounts that I showed you the PDF of earlier.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So, let’s enter a query…. If we enter “What was XYZ Retail’s net income in 2021?”, we can see that we get results back from AI Search.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At the top of the screen we have a selection for the type of search we perform.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We’ve got Vector Search selected by default here, but we have a couple of other options to choose from too.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Dropping this down, we can see that we’ve got Simple Hybrid Search and Semantic Hybrid Search.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We briefly discussed these two search types earlier, where the Simple Hybrid Search searches both vectors and full text together, and the semantic hybrid search does this and adds the Semantic re-ranker into the mix too.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We don’t have enough data loaded into our index to make the difference between these options fantastically evident, but in large datasets, these search types can be very useful indeed.</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AISearch.razor</a:t>
            </a:r>
            <a:endParaRPr lang="en-GB" b="1" i="0" u="sng"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Right, so let’s switch back to Visual Studio and have a look how the AI Search Page works.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Skipping past the markup, as there’s not much to it here.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that we start by connecting the SignalR Connection, just as we did on the chat page. For this page, I guess we could’ve just used a regular API call and response, but as the SignalR side is all there and setup, why not use it.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 this page we’re just querying for and receiving the Search Results via SignalR, where the query is sent a little first down.</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SingleVectorSearch</a:t>
            </a:r>
            <a:endParaRPr lang="en-GB" b="1" i="0" u="sng"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Like the </a:t>
            </a:r>
            <a:r>
              <a:rPr lang="en-GB" b="0" i="0" dirty="0" err="1">
                <a:solidFill>
                  <a:srgbClr val="FFFFFF"/>
                </a:solidFill>
                <a:effectLst/>
                <a:latin typeface="Roboto" panose="02000000000000000000" pitchFamily="2" charset="0"/>
              </a:rPr>
              <a:t>OpenAIHelper.cs</a:t>
            </a:r>
            <a:r>
              <a:rPr lang="en-GB" b="0" i="0" dirty="0">
                <a:solidFill>
                  <a:srgbClr val="FFFFFF"/>
                </a:solidFill>
                <a:effectLst/>
                <a:latin typeface="Roboto" panose="02000000000000000000" pitchFamily="2" charset="0"/>
              </a:rPr>
              <a:t> file, we have a </a:t>
            </a:r>
            <a:r>
              <a:rPr lang="en-GB" b="0" i="0" dirty="0" err="1">
                <a:solidFill>
                  <a:srgbClr val="FFFFFF"/>
                </a:solidFill>
                <a:effectLst/>
                <a:latin typeface="Roboto" panose="02000000000000000000" pitchFamily="2" charset="0"/>
              </a:rPr>
              <a:t>CognitiveSearchHelper.cs</a:t>
            </a:r>
            <a:r>
              <a:rPr lang="en-GB" b="0" i="0" dirty="0">
                <a:solidFill>
                  <a:srgbClr val="FFFFFF"/>
                </a:solidFill>
                <a:effectLst/>
                <a:latin typeface="Roboto" panose="02000000000000000000" pitchFamily="2" charset="0"/>
              </a:rPr>
              <a:t> file… More leak through from the name change by the way.</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There’s a fair amount in this file, but let’s concentrate just on the </a:t>
            </a:r>
            <a:r>
              <a:rPr lang="en-GB" b="0" i="0" dirty="0" err="1">
                <a:solidFill>
                  <a:srgbClr val="FFFFFF"/>
                </a:solidFill>
                <a:effectLst/>
                <a:latin typeface="Roboto" panose="02000000000000000000" pitchFamily="2" charset="0"/>
              </a:rPr>
              <a:t>SingleVectorSearch</a:t>
            </a:r>
            <a:r>
              <a:rPr lang="en-GB" b="0" i="0" dirty="0">
                <a:solidFill>
                  <a:srgbClr val="FFFFFF"/>
                </a:solidFill>
                <a:effectLst/>
                <a:latin typeface="Roboto" panose="02000000000000000000" pitchFamily="2" charset="0"/>
              </a:rPr>
              <a:t> on line 291 onwards for now, which is the one of the main functions for our AI Search Page.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take in the user query and then some optional parameters, including the k (the number of search results to return) and a couple of filters for the company and year.</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first thing we do with our query is to create a Vector Embedding from it using the </a:t>
            </a:r>
            <a:r>
              <a:rPr lang="en-GB" b="0" i="0" dirty="0" err="1">
                <a:solidFill>
                  <a:srgbClr val="FFFFFF"/>
                </a:solidFill>
                <a:effectLst/>
                <a:latin typeface="Roboto" panose="02000000000000000000" pitchFamily="2" charset="0"/>
              </a:rPr>
              <a:t>ada</a:t>
            </a:r>
            <a:r>
              <a:rPr lang="en-GB" b="0" i="0" dirty="0">
                <a:solidFill>
                  <a:srgbClr val="FFFFFF"/>
                </a:solidFill>
                <a:effectLst/>
                <a:latin typeface="Roboto" panose="02000000000000000000" pitchFamily="2" charset="0"/>
              </a:rPr>
              <a:t> 2 model. This bit of code is directly above this function and uses the OpenAI client to generate an embedding from the query text.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up we set up the options for our AI Search query, where we pass in the vectorised version of our query, along with the number of results we want and the fields to query against, where we’re only querying against the </a:t>
            </a:r>
            <a:r>
              <a:rPr lang="en-GB" b="0" i="0" dirty="0" err="1">
                <a:solidFill>
                  <a:srgbClr val="FFFFFF"/>
                </a:solidFill>
                <a:effectLst/>
                <a:latin typeface="Roboto" panose="02000000000000000000" pitchFamily="2" charset="0"/>
              </a:rPr>
              <a:t>contentVector</a:t>
            </a:r>
            <a:r>
              <a:rPr lang="en-GB" b="0" i="0" dirty="0">
                <a:solidFill>
                  <a:srgbClr val="FFFFFF"/>
                </a:solidFill>
                <a:effectLst/>
                <a:latin typeface="Roboto" panose="02000000000000000000" pitchFamily="2" charset="0"/>
              </a:rPr>
              <a:t> field for our query.</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also then specify how many of the results we want to return back to the front end, where we can use skip functions here to return a paged response should we want.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then specify which fields we want to return in the results.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up we apply any filters that have been passed in and send the Search to the Search Client.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get an array of search document types back here, so we need to convert them to something useable for our app.</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we have some optional filtering code where we can perhaps only return results which match a certain score, I just return the original results for now.</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SimpleHybridSearch</a:t>
            </a:r>
            <a:endParaRPr lang="en-GB" b="0" i="0"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For the Hybrid Search, the only difference here really is that we also pass in the original query to the </a:t>
            </a:r>
            <a:r>
              <a:rPr lang="en-GB" b="0" i="0" dirty="0" err="1">
                <a:solidFill>
                  <a:srgbClr val="FFFFFF"/>
                </a:solidFill>
                <a:effectLst/>
                <a:latin typeface="Roboto" panose="02000000000000000000" pitchFamily="2" charset="0"/>
              </a:rPr>
              <a:t>SearchAsync</a:t>
            </a:r>
            <a:r>
              <a:rPr lang="en-GB" b="0" i="0" dirty="0">
                <a:solidFill>
                  <a:srgbClr val="FFFFFF"/>
                </a:solidFill>
                <a:effectLst/>
                <a:latin typeface="Roboto" panose="02000000000000000000" pitchFamily="2" charset="0"/>
              </a:rPr>
              <a:t> function on line 407.</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SemanticHybridSearch</a:t>
            </a:r>
            <a:endParaRPr lang="en-GB" b="0" i="0"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finally for the Semantic Hybrid Search we need to do some setup on lines 470 onwards.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also point it to our semantic configuration. We’ll see that later on, but we saw that in the portal too.</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then set that we want to have the semantic search extract the passage of text it found from the query, as well as the set that we want the answer word or text to be extracted too, and finally whether we want these to be returned html highlights.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All of these can make for a nice experience for the user, as it shows where the information was located.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that about covers our options to query the index, but how do we combine these AI Search results with OpenAI?</a:t>
            </a:r>
          </a:p>
        </p:txBody>
      </p:sp>
      <p:sp>
        <p:nvSpPr>
          <p:cNvPr id="4" name="Slide Number Placeholder 3"/>
          <p:cNvSpPr>
            <a:spLocks noGrp="1"/>
          </p:cNvSpPr>
          <p:nvPr>
            <p:ph type="sldNum" sz="quarter" idx="5"/>
          </p:nvPr>
        </p:nvSpPr>
        <p:spPr/>
        <p:txBody>
          <a:bodyPr/>
          <a:lstStyle/>
          <a:p>
            <a:fld id="{1112285D-B62D-0345-9A0E-5D91D31CA9B6}" type="slidenum">
              <a:rPr lang="en-US" smtClean="0"/>
              <a:t>25</a:t>
            </a:fld>
            <a:endParaRPr lang="en-US"/>
          </a:p>
        </p:txBody>
      </p:sp>
    </p:spTree>
    <p:extLst>
      <p:ext uri="{BB962C8B-B14F-4D97-AF65-F5344CB8AC3E}">
        <p14:creationId xmlns:p14="http://schemas.microsoft.com/office/powerpoint/2010/main" val="10680908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As we’ve covered already. Retrieval-Augmented Generation relies on having our own corpus of data stored in a database of some sort.</a:t>
            </a:r>
          </a:p>
          <a:p>
            <a:pPr algn="l"/>
            <a:endParaRPr lang="en-GB" dirty="0"/>
          </a:p>
          <a:p>
            <a:pPr algn="l"/>
            <a:r>
              <a:rPr lang="en-GB" dirty="0"/>
              <a:t>With this data, we can query over it and combine the results with a user query and prompt to utilise the power of an LLM to reason over that combined data.</a:t>
            </a:r>
          </a:p>
          <a:p>
            <a:pPr algn="l"/>
            <a:endParaRPr lang="en-GB" dirty="0"/>
          </a:p>
          <a:p>
            <a:pPr algn="l"/>
            <a:r>
              <a:rPr lang="en-GB" dirty="0"/>
              <a:t>For the most common example, and the one we’re utilising here, we start with a User interface, which is connected to an API, which in turn connects to a database and an LLM, in our case, Cognitive Search and OpenAI.</a:t>
            </a:r>
          </a:p>
          <a:p>
            <a:pPr algn="l"/>
            <a:endParaRPr lang="en-GB" dirty="0"/>
          </a:p>
          <a:p>
            <a:pPr algn="l"/>
            <a:r>
              <a:rPr lang="en-GB" dirty="0"/>
              <a:t>The user then uploads one or more documents, in our case PDFs, through the User Interface and to the Backend API.</a:t>
            </a:r>
          </a:p>
          <a:p>
            <a:pPr algn="l"/>
            <a:endParaRPr lang="en-GB" dirty="0"/>
          </a:p>
          <a:p>
            <a:pPr algn="l"/>
            <a:r>
              <a:rPr lang="en-GB" dirty="0"/>
              <a:t>The API then splits the documents into chunks and uses an Embedding Model in the LLM to produce vector embeddings for each.</a:t>
            </a:r>
          </a:p>
          <a:p>
            <a:pPr algn="l"/>
            <a:endParaRPr lang="en-GB" dirty="0"/>
          </a:p>
          <a:p>
            <a:pPr algn="l"/>
            <a:r>
              <a:rPr lang="en-GB" dirty="0"/>
              <a:t>Each embedding is then stored in the database for later retrieval.</a:t>
            </a:r>
          </a:p>
        </p:txBody>
      </p:sp>
      <p:sp>
        <p:nvSpPr>
          <p:cNvPr id="4" name="Slide Number Placeholder 3"/>
          <p:cNvSpPr>
            <a:spLocks noGrp="1"/>
          </p:cNvSpPr>
          <p:nvPr>
            <p:ph type="sldNum" sz="quarter" idx="5"/>
          </p:nvPr>
        </p:nvSpPr>
        <p:spPr/>
        <p:txBody>
          <a:bodyPr/>
          <a:lstStyle/>
          <a:p>
            <a:fld id="{1112285D-B62D-0345-9A0E-5D91D31CA9B6}" type="slidenum">
              <a:rPr lang="en-US" smtClean="0"/>
              <a:t>26</a:t>
            </a:fld>
            <a:endParaRPr lang="en-US"/>
          </a:p>
        </p:txBody>
      </p:sp>
    </p:spTree>
    <p:extLst>
      <p:ext uri="{BB962C8B-B14F-4D97-AF65-F5344CB8AC3E}">
        <p14:creationId xmlns:p14="http://schemas.microsoft.com/office/powerpoint/2010/main" val="2716672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Once this process is complete, users then start performing queries.</a:t>
            </a:r>
          </a:p>
          <a:p>
            <a:pPr algn="l"/>
            <a:endParaRPr lang="en-GB" dirty="0"/>
          </a:p>
          <a:p>
            <a:pPr algn="l"/>
            <a:r>
              <a:rPr lang="en-GB" dirty="0"/>
              <a:t>So, a user inputs a query through the User Interface to the Backend API.</a:t>
            </a:r>
          </a:p>
          <a:p>
            <a:pPr algn="l"/>
            <a:endParaRPr lang="en-GB" dirty="0"/>
          </a:p>
          <a:p>
            <a:pPr algn="l"/>
            <a:r>
              <a:rPr lang="en-GB" dirty="0"/>
              <a:t>The </a:t>
            </a:r>
            <a:r>
              <a:rPr lang="en-GB" dirty="0" err="1"/>
              <a:t>BackEnd</a:t>
            </a:r>
            <a:r>
              <a:rPr lang="en-GB" dirty="0"/>
              <a:t> API, then converts the query into a Vector Embedding using the same </a:t>
            </a:r>
            <a:r>
              <a:rPr lang="en-GB" dirty="0" err="1"/>
              <a:t>ada</a:t>
            </a:r>
            <a:r>
              <a:rPr lang="en-GB" dirty="0"/>
              <a:t> model that the chunked documents were processed with.</a:t>
            </a:r>
          </a:p>
          <a:p>
            <a:pPr algn="l"/>
            <a:endParaRPr lang="en-GB" dirty="0"/>
          </a:p>
          <a:p>
            <a:pPr algn="l"/>
            <a:r>
              <a:rPr lang="en-GB" dirty="0"/>
              <a:t>This embedding is then delivered to the database to query the index.</a:t>
            </a:r>
          </a:p>
          <a:p>
            <a:pPr algn="l"/>
            <a:endParaRPr lang="en-GB" dirty="0"/>
          </a:p>
          <a:p>
            <a:pPr algn="l"/>
            <a:r>
              <a:rPr lang="en-GB" dirty="0"/>
              <a:t>The database then returns a set of closely matching results in a text form, as well as some meta data about those results to the API.</a:t>
            </a:r>
          </a:p>
          <a:p>
            <a:pPr algn="l"/>
            <a:endParaRPr lang="en-GB" dirty="0"/>
          </a:p>
          <a:p>
            <a:pPr algn="l"/>
            <a:r>
              <a:rPr lang="en-GB" dirty="0"/>
              <a:t>The API then combines the original user query with the returned results along with a suitable prompt and sends that to the LLM for it to reason over.</a:t>
            </a:r>
          </a:p>
          <a:p>
            <a:pPr algn="l"/>
            <a:endParaRPr lang="en-GB" dirty="0"/>
          </a:p>
          <a:p>
            <a:pPr algn="l"/>
            <a:r>
              <a:rPr lang="en-GB" dirty="0"/>
              <a:t>The LLM then returns a result based on the data to the API.</a:t>
            </a:r>
          </a:p>
          <a:p>
            <a:pPr algn="l"/>
            <a:endParaRPr lang="en-GB" dirty="0"/>
          </a:p>
          <a:p>
            <a:pPr algn="l"/>
            <a:r>
              <a:rPr lang="en-GB" dirty="0"/>
              <a:t>The API then combines the LLM response with the database results and delivers those to the user via the User Interface.</a:t>
            </a:r>
          </a:p>
          <a:p>
            <a:pPr algn="l"/>
            <a:endParaRPr lang="en-GB" dirty="0"/>
          </a:p>
          <a:p>
            <a:pPr algn="l"/>
            <a:r>
              <a:rPr lang="en-GB" dirty="0"/>
              <a:t>For our application the communication between the UI and the API is all over SignalR actually. This means we can stream responses back from OpenAI through the API to the UI, keeping the front-end responsive and slick.</a:t>
            </a:r>
          </a:p>
        </p:txBody>
      </p:sp>
      <p:sp>
        <p:nvSpPr>
          <p:cNvPr id="4" name="Slide Number Placeholder 3"/>
          <p:cNvSpPr>
            <a:spLocks noGrp="1"/>
          </p:cNvSpPr>
          <p:nvPr>
            <p:ph type="sldNum" sz="quarter" idx="5"/>
          </p:nvPr>
        </p:nvSpPr>
        <p:spPr/>
        <p:txBody>
          <a:bodyPr/>
          <a:lstStyle/>
          <a:p>
            <a:fld id="{1112285D-B62D-0345-9A0E-5D91D31CA9B6}" type="slidenum">
              <a:rPr lang="en-US" smtClean="0"/>
              <a:t>27</a:t>
            </a:fld>
            <a:endParaRPr lang="en-US"/>
          </a:p>
        </p:txBody>
      </p:sp>
    </p:spTree>
    <p:extLst>
      <p:ext uri="{BB962C8B-B14F-4D97-AF65-F5344CB8AC3E}">
        <p14:creationId xmlns:p14="http://schemas.microsoft.com/office/powerpoint/2010/main" val="21584733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sng" dirty="0">
                <a:solidFill>
                  <a:srgbClr val="FFFFFF"/>
                </a:solidFill>
                <a:effectLst/>
                <a:latin typeface="Roboto" panose="02000000000000000000" pitchFamily="2" charset="0"/>
              </a:rPr>
              <a:t>Blazor App – Open AI + AI Search:</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Ok, so now it’s time to see the app and Retrieval Augmented Generation in action.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Switching back to our App and clicking through to the OpenAI + Ai Search page.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This page has a section of the top where we can upload files, a filters section similar to the AI Search Page, and an Options section.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Below that we have the AI Response section on the left, and the returned sources from AI Search on the right.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Finally, we have the standard query box on the right.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So, let’s try the same query we’ve used before; “What was XYZ Retail’s net income in 2021?”</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we can see we have a decent response back from OpenAI. We can see that it’s cited it’s source here too.</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 the right-hand side in our sources list, we can see that we have a list of sources returned from AI Search, which we’ve fed to OpenAI in order for it to use as a source of data.</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that the first item in the list is the reference that OpenAI has used to tell us the net turnover of XYZ at $90,000.</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Of course, if we try that for 2022; “What was XYZ Retail’s net income in 2022?”</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we don’t get a response.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However, at the top here, we can upload new files to the index. So, let’s upload the 2022 accounts.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we can see that the file has been uploaded and processed.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So, let’s ask the same question again; “What was XYZ Retail’s net income in 2022?”, where we can now see that we get an answer of $100,000.</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For reference, we’re using a Hybrid Semantic Search on this page.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switch back to the Search Page… We can get a glimpse of the different types of search now that we have some more data to query against.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 this page we’ve defaulted to a Simple Vector Search…</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perform the same query again “What was XYZ Retail’s net income in 2022?”, we can see that we get a 2021 item return as the second result.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Let’s switch to the Simple Hybrid Search and repeat the search. With that we can see that 2021 has dropped to third place now.</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now with Semantic Search… And we can see that the 2021 result is now the last result.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So, we can see the basics of how those different search options operate.</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OpenAIAISearch.razor</a:t>
            </a:r>
            <a:r>
              <a:rPr lang="en-GB" b="1" i="0" u="sng" dirty="0">
                <a:solidFill>
                  <a:srgbClr val="FFFFFF"/>
                </a:solidFill>
                <a:effectLst/>
                <a:latin typeface="Roboto" panose="02000000000000000000" pitchFamily="2"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So, returning to visual studio, we can have a look at the OpenAI + AI Search Page.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 lot of this file will look familiar, as it comprises the concepts we’ve seen on the other two pages and introduces some new concepts too of course.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We’ve got our now standard SignalR section at the top, hooking up when we both receive a message token from OpenAI, and below that, when we receive the sources back from Cognitive Search.</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Then down on line 324, we send the query to the back end for it to process.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we’re invoking the </a:t>
            </a:r>
            <a:r>
              <a:rPr lang="en-GB" b="0" i="0" dirty="0" err="1">
                <a:solidFill>
                  <a:srgbClr val="FFFFFF"/>
                </a:solidFill>
                <a:effectLst/>
                <a:latin typeface="Roboto" panose="02000000000000000000" pitchFamily="2" charset="0"/>
              </a:rPr>
              <a:t>SendCogSearchQuery</a:t>
            </a:r>
            <a:r>
              <a:rPr lang="en-GB" b="0" i="0" dirty="0">
                <a:solidFill>
                  <a:srgbClr val="FFFFFF"/>
                </a:solidFill>
                <a:effectLst/>
                <a:latin typeface="Roboto" panose="02000000000000000000" pitchFamily="2" charset="0"/>
              </a:rPr>
              <a:t> call.</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ChatHub.cs</a:t>
            </a:r>
            <a:endParaRPr lang="en-GB" b="1" i="0" u="sng"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All SignalR method invocations are processed through the </a:t>
            </a:r>
            <a:r>
              <a:rPr lang="en-GB" b="0" i="0" dirty="0" err="1">
                <a:solidFill>
                  <a:srgbClr val="FFFFFF"/>
                </a:solidFill>
                <a:effectLst/>
                <a:latin typeface="Roboto" panose="02000000000000000000" pitchFamily="2" charset="0"/>
              </a:rPr>
              <a:t>ChatHub.cs</a:t>
            </a:r>
            <a:r>
              <a:rPr lang="en-GB" b="0" i="0" dirty="0">
                <a:solidFill>
                  <a:srgbClr val="FFFFFF"/>
                </a:solidFill>
                <a:effectLst/>
                <a:latin typeface="Roboto" panose="02000000000000000000" pitchFamily="2" charset="0"/>
              </a:rPr>
              <a:t> file.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on line 37, that we have our </a:t>
            </a:r>
            <a:r>
              <a:rPr lang="en-GB" b="0" i="0" dirty="0" err="1">
                <a:solidFill>
                  <a:srgbClr val="FFFFFF"/>
                </a:solidFill>
                <a:effectLst/>
                <a:latin typeface="Roboto" panose="02000000000000000000" pitchFamily="2" charset="0"/>
              </a:rPr>
              <a:t>SendCogSearchQuery</a:t>
            </a:r>
            <a:r>
              <a:rPr lang="en-GB" b="0" i="0" dirty="0">
                <a:solidFill>
                  <a:srgbClr val="FFFFFF"/>
                </a:solidFill>
                <a:effectLst/>
                <a:latin typeface="Roboto" panose="02000000000000000000" pitchFamily="2" charset="0"/>
              </a:rPr>
              <a:t> method. After instantiating the </a:t>
            </a:r>
            <a:r>
              <a:rPr lang="en-GB" b="0" i="0" dirty="0" err="1">
                <a:solidFill>
                  <a:srgbClr val="FFFFFF"/>
                </a:solidFill>
                <a:effectLst/>
                <a:latin typeface="Roboto" panose="02000000000000000000" pitchFamily="2" charset="0"/>
              </a:rPr>
              <a:t>CognitiveSearchHelper</a:t>
            </a:r>
            <a:r>
              <a:rPr lang="en-GB" b="0" i="0" dirty="0">
                <a:solidFill>
                  <a:srgbClr val="FFFFFF"/>
                </a:solidFill>
                <a:effectLst/>
                <a:latin typeface="Roboto" panose="02000000000000000000" pitchFamily="2" charset="0"/>
              </a:rPr>
              <a:t>, it calls the </a:t>
            </a:r>
            <a:r>
              <a:rPr lang="en-GB" b="0" i="0" dirty="0" err="1">
                <a:solidFill>
                  <a:srgbClr val="FFFFFF"/>
                </a:solidFill>
                <a:effectLst/>
                <a:latin typeface="Roboto" panose="02000000000000000000" pitchFamily="2" charset="0"/>
              </a:rPr>
              <a:t>SemanticHybridSearch</a:t>
            </a:r>
            <a:r>
              <a:rPr lang="en-GB" b="0" i="0" dirty="0">
                <a:solidFill>
                  <a:srgbClr val="FFFFFF"/>
                </a:solidFill>
                <a:effectLst/>
                <a:latin typeface="Roboto" panose="02000000000000000000" pitchFamily="2" charset="0"/>
              </a:rPr>
              <a:t> function with the query, the number of search results and the filters.</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ComposeIndex</a:t>
            </a:r>
            <a:r>
              <a:rPr lang="en-GB" b="1" i="0" u="sng" dirty="0">
                <a:solidFill>
                  <a:srgbClr val="FFFFFF"/>
                </a:solidFill>
                <a:effectLst/>
                <a:latin typeface="Roboto" panose="02000000000000000000" pitchFamily="2"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Switching over our Cognitive Search Helper class.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We’ve already seen how the search side of the class works… So let’s take a look at how the various other functions work, starting with creating an index.</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scroll down to the </a:t>
            </a:r>
            <a:r>
              <a:rPr lang="en-GB" b="0" i="0" dirty="0" err="1">
                <a:solidFill>
                  <a:srgbClr val="FFFFFF"/>
                </a:solidFill>
                <a:effectLst/>
                <a:latin typeface="Roboto" panose="02000000000000000000" pitchFamily="2" charset="0"/>
              </a:rPr>
              <a:t>ComposeIndex</a:t>
            </a:r>
            <a:r>
              <a:rPr lang="en-GB" b="0" i="0" dirty="0">
                <a:solidFill>
                  <a:srgbClr val="FFFFFF"/>
                </a:solidFill>
                <a:effectLst/>
                <a:latin typeface="Roboto" panose="02000000000000000000" pitchFamily="2" charset="0"/>
              </a:rPr>
              <a:t> method on line 123, here we can see how we’re creating our Azure AI Search Index.</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first thing we assign to our new Search Index, are the Vector Search Profile and Algorithm, where we create a new profile, and then assign the HNSW algorithm config to that profile.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HNSW stands for Hierarchical Navigable Small Worlds, and is one of the best algorithms for Vector Search. I’m not going to deep dive into HNSW, but it works like being zoomed out in a map to begin with, and then you start zooming in when you start to recognise something, the more you recognise, the more you zoom in.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we create a Semantic Search configuration specifying; </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 The title field – In our case the title of the document we uploaded, </a:t>
            </a:r>
          </a:p>
          <a:p>
            <a:pPr algn="l"/>
            <a:r>
              <a:rPr lang="en-GB" b="0" i="0" dirty="0">
                <a:solidFill>
                  <a:srgbClr val="FFFFFF"/>
                </a:solidFill>
                <a:effectLst/>
                <a:latin typeface="Roboto" panose="02000000000000000000" pitchFamily="2" charset="0"/>
              </a:rPr>
              <a:t>- Which fields we’ll be searching in, in our case the content field, </a:t>
            </a:r>
          </a:p>
          <a:p>
            <a:pPr algn="l"/>
            <a:r>
              <a:rPr lang="en-GB" b="0" i="0" dirty="0">
                <a:solidFill>
                  <a:srgbClr val="FFFFFF"/>
                </a:solidFill>
                <a:effectLst/>
                <a:latin typeface="Roboto" panose="02000000000000000000" pitchFamily="2" charset="0"/>
              </a:rPr>
              <a:t>- Then the keyword fields which allow the re-ranker to gain more semantic meaning from the content and query.</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up, we define the Fields for our Index… Again, these are similar to columns in a traditional database.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For each field, we set whether the field is filterable, sortable, </a:t>
            </a:r>
            <a:r>
              <a:rPr lang="en-GB" b="0" i="0" dirty="0" err="1">
                <a:solidFill>
                  <a:srgbClr val="FFFFFF"/>
                </a:solidFill>
                <a:effectLst/>
                <a:latin typeface="Roboto" panose="02000000000000000000" pitchFamily="2" charset="0"/>
              </a:rPr>
              <a:t>facetable</a:t>
            </a:r>
            <a:r>
              <a:rPr lang="en-GB" b="0" i="0" dirty="0">
                <a:solidFill>
                  <a:srgbClr val="FFFFFF"/>
                </a:solidFill>
                <a:effectLst/>
                <a:latin typeface="Roboto" panose="02000000000000000000" pitchFamily="2" charset="0"/>
              </a:rPr>
              <a:t> and so on.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also create two vector fields, one of the title and one of the content, both being searchable, both with </a:t>
            </a:r>
            <a:r>
              <a:rPr lang="en-GB" b="0" i="0" dirty="0" err="1">
                <a:solidFill>
                  <a:srgbClr val="FFFFFF"/>
                </a:solidFill>
                <a:effectLst/>
                <a:latin typeface="Roboto" panose="02000000000000000000" pitchFamily="2" charset="0"/>
              </a:rPr>
              <a:t>ModelDimensions</a:t>
            </a:r>
            <a:r>
              <a:rPr lang="en-GB" b="0" i="0" dirty="0">
                <a:solidFill>
                  <a:srgbClr val="FFFFFF"/>
                </a:solidFill>
                <a:effectLst/>
                <a:latin typeface="Roboto" panose="02000000000000000000" pitchFamily="2" charset="0"/>
              </a:rPr>
              <a:t>, which we set to 1536 at the top of this file to match the </a:t>
            </a:r>
            <a:r>
              <a:rPr lang="en-GB" b="0" i="0" dirty="0" err="1">
                <a:solidFill>
                  <a:srgbClr val="FFFFFF"/>
                </a:solidFill>
                <a:effectLst/>
                <a:latin typeface="Roboto" panose="02000000000000000000" pitchFamily="2" charset="0"/>
              </a:rPr>
              <a:t>ada</a:t>
            </a:r>
            <a:r>
              <a:rPr lang="en-GB" b="0" i="0" dirty="0">
                <a:solidFill>
                  <a:srgbClr val="FFFFFF"/>
                </a:solidFill>
                <a:effectLst/>
                <a:latin typeface="Roboto" panose="02000000000000000000" pitchFamily="2" charset="0"/>
              </a:rPr>
              <a:t> model, and we assign the Vector Search profile we defined above.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that’s it for our index.</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FileUploadController.cs</a:t>
            </a:r>
            <a:r>
              <a:rPr lang="en-GB" b="1" i="0" u="sng" dirty="0">
                <a:solidFill>
                  <a:srgbClr val="FFFFFF"/>
                </a:solidFill>
                <a:effectLst/>
                <a:latin typeface="Roboto" panose="02000000000000000000" pitchFamily="2"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Finally, we saw that we were able to upload a file earlier, let’s take a look at that process.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open up the </a:t>
            </a:r>
            <a:r>
              <a:rPr lang="en-GB" b="0" i="0" dirty="0" err="1">
                <a:solidFill>
                  <a:srgbClr val="FFFFFF"/>
                </a:solidFill>
                <a:effectLst/>
                <a:latin typeface="Roboto" panose="02000000000000000000" pitchFamily="2" charset="0"/>
              </a:rPr>
              <a:t>FileUploadController.cs</a:t>
            </a:r>
            <a:r>
              <a:rPr lang="en-GB" b="0" i="0" dirty="0">
                <a:solidFill>
                  <a:srgbClr val="FFFFFF"/>
                </a:solidFill>
                <a:effectLst/>
                <a:latin typeface="Roboto" panose="02000000000000000000" pitchFamily="2" charset="0"/>
              </a:rPr>
              <a:t> file, we can see the Upload Method, which grabs each file uploaded, extracts the contents and processes them.</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PDFHelper.cs</a:t>
            </a:r>
            <a:r>
              <a:rPr lang="en-GB" b="1" i="0" u="sng" dirty="0">
                <a:solidFill>
                  <a:srgbClr val="FFFFFF"/>
                </a:solidFill>
                <a:effectLst/>
                <a:latin typeface="Roboto" panose="02000000000000000000" pitchFamily="2" charset="0"/>
              </a:rPr>
              <a:t>:</a:t>
            </a:r>
            <a:endParaRPr lang="en-GB" b="0" i="0" dirty="0">
              <a:solidFill>
                <a:srgbClr val="FFFFFF"/>
              </a:solidFill>
              <a:effectLst/>
              <a:latin typeface="Roboto" panose="02000000000000000000" pitchFamily="2" charset="0"/>
            </a:endParaRPr>
          </a:p>
          <a:p>
            <a:pPr algn="l"/>
            <a:br>
              <a:rPr lang="en-GB" b="0" i="0" dirty="0">
                <a:solidFill>
                  <a:srgbClr val="FFFFFF"/>
                </a:solidFill>
                <a:effectLst/>
                <a:latin typeface="Roboto" panose="02000000000000000000" pitchFamily="2" charset="0"/>
              </a:rPr>
            </a:br>
            <a:r>
              <a:rPr lang="en-GB" b="0" i="0" dirty="0">
                <a:solidFill>
                  <a:srgbClr val="FFFFFF"/>
                </a:solidFill>
                <a:effectLst/>
                <a:latin typeface="Roboto" panose="02000000000000000000" pitchFamily="2" charset="0"/>
              </a:rPr>
              <a:t>We’re using the </a:t>
            </a:r>
            <a:r>
              <a:rPr lang="en-GB" b="0" i="0" dirty="0" err="1">
                <a:solidFill>
                  <a:srgbClr val="FFFFFF"/>
                </a:solidFill>
                <a:effectLst/>
                <a:latin typeface="Roboto" panose="02000000000000000000" pitchFamily="2" charset="0"/>
              </a:rPr>
              <a:t>PDFHelper</a:t>
            </a:r>
            <a:r>
              <a:rPr lang="en-GB" b="0" i="0" dirty="0">
                <a:solidFill>
                  <a:srgbClr val="FFFFFF"/>
                </a:solidFill>
                <a:effectLst/>
                <a:latin typeface="Roboto" panose="02000000000000000000" pitchFamily="2" charset="0"/>
              </a:rPr>
              <a:t> here to process the uploaded PDF into chunks. Based on a paragraph essentially, but with a minimum length of 250 and a maximum length of 7000 characters.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We’re making use of the PDFPIG </a:t>
            </a:r>
            <a:r>
              <a:rPr lang="en-GB" b="0" i="0" dirty="0" err="1">
                <a:solidFill>
                  <a:srgbClr val="FFFFFF"/>
                </a:solidFill>
                <a:effectLst/>
                <a:latin typeface="Roboto" panose="02000000000000000000" pitchFamily="2" charset="0"/>
              </a:rPr>
              <a:t>nuget</a:t>
            </a:r>
            <a:r>
              <a:rPr lang="en-GB" b="0" i="0" dirty="0">
                <a:solidFill>
                  <a:srgbClr val="FFFFFF"/>
                </a:solidFill>
                <a:effectLst/>
                <a:latin typeface="Roboto" panose="02000000000000000000" pitchFamily="2" charset="0"/>
              </a:rPr>
              <a:t> package to process the PDF.</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 won’t dive into this file, but again, the code is open source, so take a look.</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ProcessExtractionsAsync</a:t>
            </a:r>
            <a:r>
              <a:rPr lang="en-GB" b="1" i="0" u="sng" dirty="0">
                <a:solidFill>
                  <a:srgbClr val="FFFFFF"/>
                </a:solidFill>
                <a:effectLst/>
                <a:latin typeface="Roboto" panose="02000000000000000000" pitchFamily="2"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Once we have the extracted paragraphs from the PDF, we can process each using the </a:t>
            </a:r>
            <a:r>
              <a:rPr lang="en-GB" b="0" i="0" dirty="0" err="1">
                <a:solidFill>
                  <a:srgbClr val="FFFFFF"/>
                </a:solidFill>
                <a:effectLst/>
                <a:latin typeface="Roboto" panose="02000000000000000000" pitchFamily="2" charset="0"/>
              </a:rPr>
              <a:t>ProcessExtractionsAsync</a:t>
            </a:r>
            <a:r>
              <a:rPr lang="en-GB" b="0" i="0" dirty="0">
                <a:solidFill>
                  <a:srgbClr val="FFFFFF"/>
                </a:solidFill>
                <a:effectLst/>
                <a:latin typeface="Roboto" panose="02000000000000000000" pitchFamily="2" charset="0"/>
              </a:rPr>
              <a:t> in the </a:t>
            </a:r>
            <a:r>
              <a:rPr lang="en-GB" b="0" i="0" dirty="0" err="1">
                <a:solidFill>
                  <a:srgbClr val="FFFFFF"/>
                </a:solidFill>
                <a:effectLst/>
                <a:latin typeface="Roboto" panose="02000000000000000000" pitchFamily="2" charset="0"/>
              </a:rPr>
              <a:t>CognitiveSearchHelper.cs</a:t>
            </a:r>
            <a:r>
              <a:rPr lang="en-GB" b="0" i="0" dirty="0">
                <a:solidFill>
                  <a:srgbClr val="FFFFFF"/>
                </a:solidFill>
                <a:effectLst/>
                <a:latin typeface="Roboto" panose="02000000000000000000" pitchFamily="2" charset="0"/>
              </a:rPr>
              <a:t> file.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 line 236, we have the </a:t>
            </a:r>
            <a:r>
              <a:rPr lang="en-GB" b="0" i="0" dirty="0" err="1">
                <a:solidFill>
                  <a:srgbClr val="FFFFFF"/>
                </a:solidFill>
                <a:effectLst/>
                <a:latin typeface="Roboto" panose="02000000000000000000" pitchFamily="2" charset="0"/>
              </a:rPr>
              <a:t>ProcessExtractionsAsync</a:t>
            </a:r>
            <a:r>
              <a:rPr lang="en-GB" b="0" i="0" dirty="0">
                <a:solidFill>
                  <a:srgbClr val="FFFFFF"/>
                </a:solidFill>
                <a:effectLst/>
                <a:latin typeface="Roboto" panose="02000000000000000000" pitchFamily="2" charset="0"/>
              </a:rPr>
              <a:t> method.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Here we’re grabbing the metadata from each extracted paragraph, and then creating an embedding for the content, before adding it to a list of Search Documents to be added to the Index.</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CognitiveSearchHelper.cs</a:t>
            </a:r>
            <a:r>
              <a:rPr lang="en-GB" b="1" i="0" u="sng" dirty="0">
                <a:solidFill>
                  <a:srgbClr val="FFFFFF"/>
                </a:solidFill>
                <a:effectLst/>
                <a:latin typeface="Roboto" panose="02000000000000000000" pitchFamily="2" charset="0"/>
              </a:rPr>
              <a:t> – </a:t>
            </a:r>
            <a:r>
              <a:rPr lang="en-GB" b="1" i="0" u="sng" dirty="0" err="1">
                <a:solidFill>
                  <a:srgbClr val="FFFFFF"/>
                </a:solidFill>
                <a:effectLst/>
                <a:latin typeface="Roboto" panose="02000000000000000000" pitchFamily="2" charset="0"/>
              </a:rPr>
              <a:t>GenerateEmbeddings</a:t>
            </a:r>
            <a:r>
              <a:rPr lang="en-GB" b="1" i="0" u="sng" dirty="0">
                <a:solidFill>
                  <a:srgbClr val="FFFFFF"/>
                </a:solidFill>
                <a:effectLst/>
                <a:latin typeface="Roboto" panose="02000000000000000000" pitchFamily="2"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embeddings are created below on line 280, where we use the OpenAI client and the </a:t>
            </a:r>
            <a:r>
              <a:rPr lang="en-GB" b="0" i="0" dirty="0" err="1">
                <a:solidFill>
                  <a:srgbClr val="FFFFFF"/>
                </a:solidFill>
                <a:effectLst/>
                <a:latin typeface="Roboto" panose="02000000000000000000" pitchFamily="2" charset="0"/>
              </a:rPr>
              <a:t>ada</a:t>
            </a:r>
            <a:r>
              <a:rPr lang="en-GB" b="0" i="0" dirty="0">
                <a:solidFill>
                  <a:srgbClr val="FFFFFF"/>
                </a:solidFill>
                <a:effectLst/>
                <a:latin typeface="Roboto" panose="02000000000000000000" pitchFamily="2" charset="0"/>
              </a:rPr>
              <a:t> model to create a vector embedding from the content the same way we did for a Vector Search, which makes sense.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One thing to note is, using SignalR here, really keeps the UI and UX nice and reactive, with the user being kept up to date of the progress of any processing, which I like.</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OpenAIHelper.cs</a:t>
            </a:r>
            <a:r>
              <a:rPr lang="en-GB" b="1" i="0" u="sng" dirty="0">
                <a:solidFill>
                  <a:srgbClr val="FFFFFF"/>
                </a:solidFill>
                <a:effectLst/>
                <a:latin typeface="Roboto" panose="02000000000000000000" pitchFamily="2" charset="0"/>
              </a:rPr>
              <a:t> – </a:t>
            </a:r>
            <a:r>
              <a:rPr lang="en-GB" sz="1800" b="1" u="sng" dirty="0" err="1">
                <a:solidFill>
                  <a:srgbClr val="000000"/>
                </a:solidFill>
                <a:latin typeface="Cascadia Mono" panose="020B0609020000020004" pitchFamily="49" charset="0"/>
              </a:rPr>
              <a:t>QueryOpenAIWithPromptAndSources</a:t>
            </a:r>
            <a:r>
              <a:rPr lang="en-GB" sz="1800" b="1" u="sng" dirty="0">
                <a:solidFill>
                  <a:srgbClr val="000000"/>
                </a:solidFill>
                <a:latin typeface="Cascadia Mono" panose="020B0609020000020004" pitchFamily="49" charset="0"/>
              </a:rPr>
              <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Finally, we can see how we’re hanging all of this together for OpenAI in the </a:t>
            </a:r>
            <a:r>
              <a:rPr lang="en-GB" b="0" i="0" dirty="0" err="1">
                <a:solidFill>
                  <a:srgbClr val="FFFFFF"/>
                </a:solidFill>
                <a:effectLst/>
                <a:latin typeface="Roboto" panose="02000000000000000000" pitchFamily="2" charset="0"/>
              </a:rPr>
              <a:t>OpenAIHelper.cs</a:t>
            </a:r>
            <a:r>
              <a:rPr lang="en-GB" b="0" i="0" dirty="0">
                <a:solidFill>
                  <a:srgbClr val="FFFFFF"/>
                </a:solidFill>
                <a:effectLst/>
                <a:latin typeface="Roboto" panose="02000000000000000000" pitchFamily="2" charset="0"/>
              </a:rPr>
              <a:t> file.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scroll down to line 133 and the </a:t>
            </a:r>
            <a:r>
              <a:rPr lang="en-GB" sz="1800" dirty="0" err="1">
                <a:solidFill>
                  <a:srgbClr val="000000"/>
                </a:solidFill>
                <a:latin typeface="Cascadia Mono" panose="020B0609020000020004" pitchFamily="49" charset="0"/>
              </a:rPr>
              <a:t>QueryOpenAIWithPromptAndSources</a:t>
            </a:r>
            <a:r>
              <a:rPr lang="en-GB" sz="1800" b="0" i="0" dirty="0">
                <a:solidFill>
                  <a:srgbClr val="FFFFFF"/>
                </a:solidFill>
                <a:effectLst/>
                <a:latin typeface="Roboto" panose="02000000000000000000" pitchFamily="2" charset="0"/>
              </a:rPr>
              <a:t> method, most of this method is the same as the regular Query Method, only now we’ve got some different prompts.</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The </a:t>
            </a:r>
            <a:r>
              <a:rPr lang="en-GB" sz="1800" b="0" i="0" dirty="0" err="1">
                <a:solidFill>
                  <a:srgbClr val="FFFFFF"/>
                </a:solidFill>
                <a:effectLst/>
                <a:latin typeface="Roboto" panose="02000000000000000000" pitchFamily="2" charset="0"/>
              </a:rPr>
              <a:t>initPrompt</a:t>
            </a:r>
            <a:r>
              <a:rPr lang="en-GB" sz="1800" b="0" i="0" dirty="0">
                <a:solidFill>
                  <a:srgbClr val="FFFFFF"/>
                </a:solidFill>
                <a:effectLst/>
                <a:latin typeface="Roboto" panose="02000000000000000000" pitchFamily="2" charset="0"/>
              </a:rPr>
              <a:t> details that the model should be an expert in supplied parts of documents, as well as returns tables and so on as html and use bullet points where relevant.</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We also include the date as OpenAI thinks it’s still 2021 of course.</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Next, we tell it to use facts and numbers from the sources we provide it.</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Again, we could filter and order the data here before sending it to </a:t>
            </a:r>
            <a:r>
              <a:rPr lang="en-GB" sz="1800" b="0" i="0" dirty="0" err="1">
                <a:solidFill>
                  <a:srgbClr val="FFFFFF"/>
                </a:solidFill>
                <a:effectLst/>
                <a:latin typeface="Roboto" panose="02000000000000000000" pitchFamily="2" charset="0"/>
              </a:rPr>
              <a:t>openAI</a:t>
            </a:r>
            <a:r>
              <a:rPr lang="en-GB" sz="1800" b="0" i="0" dirty="0">
                <a:solidFill>
                  <a:srgbClr val="FFFFFF"/>
                </a:solidFill>
                <a:effectLst/>
                <a:latin typeface="Roboto" panose="02000000000000000000" pitchFamily="2" charset="0"/>
              </a:rPr>
              <a:t>, but we just combine all of the original sources together and append them to the </a:t>
            </a:r>
            <a:r>
              <a:rPr lang="en-GB" sz="1800" b="0" i="0" dirty="0" err="1">
                <a:solidFill>
                  <a:srgbClr val="FFFFFF"/>
                </a:solidFill>
                <a:effectLst/>
                <a:latin typeface="Roboto" panose="02000000000000000000" pitchFamily="2" charset="0"/>
              </a:rPr>
              <a:t>sourcesPrompt</a:t>
            </a:r>
            <a:r>
              <a:rPr lang="en-GB" sz="1800" b="0" i="0" dirty="0">
                <a:solidFill>
                  <a:srgbClr val="FFFFFF"/>
                </a:solidFill>
                <a:effectLst/>
                <a:latin typeface="Roboto" panose="02000000000000000000" pitchFamily="2" charset="0"/>
              </a:rPr>
              <a:t>.</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We then create our </a:t>
            </a:r>
            <a:r>
              <a:rPr lang="en-GB" sz="1800" b="0" i="0" dirty="0" err="1">
                <a:solidFill>
                  <a:srgbClr val="FFFFFF"/>
                </a:solidFill>
                <a:effectLst/>
                <a:latin typeface="Roboto" panose="02000000000000000000" pitchFamily="2" charset="0"/>
              </a:rPr>
              <a:t>ChatCompletionOptions</a:t>
            </a:r>
            <a:r>
              <a:rPr lang="en-GB" sz="1800" b="0" i="0" dirty="0">
                <a:solidFill>
                  <a:srgbClr val="FFFFFF"/>
                </a:solidFill>
                <a:effectLst/>
                <a:latin typeface="Roboto" panose="02000000000000000000" pitchFamily="2" charset="0"/>
              </a:rPr>
              <a:t> passing in our </a:t>
            </a:r>
            <a:r>
              <a:rPr lang="en-GB" sz="1800" b="0" i="0" dirty="0" err="1">
                <a:solidFill>
                  <a:srgbClr val="FFFFFF"/>
                </a:solidFill>
                <a:effectLst/>
                <a:latin typeface="Roboto" panose="02000000000000000000" pitchFamily="2" charset="0"/>
              </a:rPr>
              <a:t>initPrompt</a:t>
            </a:r>
            <a:r>
              <a:rPr lang="en-GB" sz="1800" b="0" i="0" dirty="0">
                <a:solidFill>
                  <a:srgbClr val="FFFFFF"/>
                </a:solidFill>
                <a:effectLst/>
                <a:latin typeface="Roboto" panose="02000000000000000000" pitchFamily="2" charset="0"/>
              </a:rPr>
              <a:t> and Sources Prompt</a:t>
            </a:r>
          </a:p>
          <a:p>
            <a:pPr algn="l"/>
            <a:endParaRPr lang="en-GB" sz="1800" b="0" i="0" dirty="0">
              <a:solidFill>
                <a:srgbClr val="FFFFFF"/>
              </a:solidFill>
              <a:effectLst/>
              <a:latin typeface="Roboto" panose="02000000000000000000" pitchFamily="2" charset="0"/>
            </a:endParaRPr>
          </a:p>
          <a:p>
            <a:pPr algn="l"/>
            <a:r>
              <a:rPr lang="en-GB" sz="1800" b="0" i="0" dirty="0">
                <a:solidFill>
                  <a:srgbClr val="FFFFFF"/>
                </a:solidFill>
                <a:effectLst/>
                <a:latin typeface="Roboto" panose="02000000000000000000" pitchFamily="2" charset="0"/>
              </a:rPr>
              <a:t>Before adding in the previous conversation and sending the query to OpenAI as before.</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Conclusion:</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that’s about it!</a:t>
            </a:r>
          </a:p>
        </p:txBody>
      </p:sp>
      <p:sp>
        <p:nvSpPr>
          <p:cNvPr id="4" name="Slide Number Placeholder 3"/>
          <p:cNvSpPr>
            <a:spLocks noGrp="1"/>
          </p:cNvSpPr>
          <p:nvPr>
            <p:ph type="sldNum" sz="quarter" idx="5"/>
          </p:nvPr>
        </p:nvSpPr>
        <p:spPr/>
        <p:txBody>
          <a:bodyPr/>
          <a:lstStyle/>
          <a:p>
            <a:fld id="{1112285D-B62D-0345-9A0E-5D91D31CA9B6}" type="slidenum">
              <a:rPr lang="en-US" smtClean="0"/>
              <a:t>28</a:t>
            </a:fld>
            <a:endParaRPr lang="en-US"/>
          </a:p>
        </p:txBody>
      </p:sp>
    </p:spTree>
    <p:extLst>
      <p:ext uri="{BB962C8B-B14F-4D97-AF65-F5344CB8AC3E}">
        <p14:creationId xmlns:p14="http://schemas.microsoft.com/office/powerpoint/2010/main" val="207935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So, just to recap, The user uploads one or more documents, in our case PDFs, through the User Interface and to the Backend API.</a:t>
            </a:r>
          </a:p>
          <a:p>
            <a:pPr algn="l"/>
            <a:endParaRPr lang="en-GB" dirty="0"/>
          </a:p>
          <a:p>
            <a:pPr algn="l"/>
            <a:r>
              <a:rPr lang="en-GB" dirty="0"/>
              <a:t>The API then splits the documents into chunks and uses an Embedding Model in the LLM to produce vector embeddings for each.</a:t>
            </a:r>
          </a:p>
          <a:p>
            <a:pPr algn="l"/>
            <a:endParaRPr lang="en-GB" dirty="0"/>
          </a:p>
          <a:p>
            <a:pPr algn="l"/>
            <a:r>
              <a:rPr lang="en-GB" dirty="0"/>
              <a:t>Each embedding is then stored in the database for later retrieval.</a:t>
            </a:r>
          </a:p>
        </p:txBody>
      </p:sp>
      <p:sp>
        <p:nvSpPr>
          <p:cNvPr id="4" name="Slide Number Placeholder 3"/>
          <p:cNvSpPr>
            <a:spLocks noGrp="1"/>
          </p:cNvSpPr>
          <p:nvPr>
            <p:ph type="sldNum" sz="quarter" idx="5"/>
          </p:nvPr>
        </p:nvSpPr>
        <p:spPr/>
        <p:txBody>
          <a:bodyPr/>
          <a:lstStyle/>
          <a:p>
            <a:fld id="{1112285D-B62D-0345-9A0E-5D91D31CA9B6}" type="slidenum">
              <a:rPr lang="en-US" smtClean="0"/>
              <a:t>29</a:t>
            </a:fld>
            <a:endParaRPr lang="en-US"/>
          </a:p>
        </p:txBody>
      </p:sp>
    </p:spTree>
    <p:extLst>
      <p:ext uri="{BB962C8B-B14F-4D97-AF65-F5344CB8AC3E}">
        <p14:creationId xmlns:p14="http://schemas.microsoft.com/office/powerpoint/2010/main" val="3031420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Ok, so, what is Generative AI?</a:t>
            </a:r>
          </a:p>
          <a:p>
            <a:pPr marL="0" indent="0">
              <a:buFontTx/>
              <a:buNone/>
            </a:pPr>
            <a:endParaRPr lang="en-GB" dirty="0"/>
          </a:p>
          <a:p>
            <a:pPr marL="0" indent="0">
              <a:buFontTx/>
              <a:buNone/>
            </a:pPr>
            <a:r>
              <a:rPr lang="en-GB" dirty="0"/>
              <a:t>Let’s get an autobiography from OpenAI shall we… Don’t worry… No </a:t>
            </a:r>
            <a:r>
              <a:rPr lang="en-GB" dirty="0" err="1"/>
              <a:t>Clippy</a:t>
            </a:r>
            <a:r>
              <a:rPr lang="en-GB" dirty="0"/>
              <a:t> this time.</a:t>
            </a:r>
          </a:p>
        </p:txBody>
      </p:sp>
      <p:sp>
        <p:nvSpPr>
          <p:cNvPr id="4" name="Slide Number Placeholder 3"/>
          <p:cNvSpPr>
            <a:spLocks noGrp="1"/>
          </p:cNvSpPr>
          <p:nvPr>
            <p:ph type="sldNum" sz="quarter" idx="5"/>
          </p:nvPr>
        </p:nvSpPr>
        <p:spPr/>
        <p:txBody>
          <a:bodyPr/>
          <a:lstStyle/>
          <a:p>
            <a:fld id="{1112285D-B62D-0345-9A0E-5D91D31CA9B6}" type="slidenum">
              <a:rPr lang="en-US" smtClean="0"/>
              <a:t>3</a:t>
            </a:fld>
            <a:endParaRPr lang="en-US"/>
          </a:p>
        </p:txBody>
      </p:sp>
    </p:spTree>
    <p:extLst>
      <p:ext uri="{BB962C8B-B14F-4D97-AF65-F5344CB8AC3E}">
        <p14:creationId xmlns:p14="http://schemas.microsoft.com/office/powerpoint/2010/main" val="3902261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A user then inputs a query through the User Interface and the </a:t>
            </a:r>
            <a:r>
              <a:rPr lang="en-GB" dirty="0" err="1"/>
              <a:t>BackEnd</a:t>
            </a:r>
            <a:r>
              <a:rPr lang="en-GB" dirty="0"/>
              <a:t> API then converts the query into a Vector Embedding.</a:t>
            </a:r>
          </a:p>
          <a:p>
            <a:pPr algn="l"/>
            <a:endParaRPr lang="en-GB" dirty="0"/>
          </a:p>
          <a:p>
            <a:pPr algn="l"/>
            <a:r>
              <a:rPr lang="en-GB" dirty="0"/>
              <a:t>This embedding is then delivered to the database to query the index.</a:t>
            </a:r>
          </a:p>
          <a:p>
            <a:pPr algn="l"/>
            <a:endParaRPr lang="en-GB" dirty="0"/>
          </a:p>
          <a:p>
            <a:pPr algn="l"/>
            <a:r>
              <a:rPr lang="en-GB" dirty="0"/>
              <a:t>The database then returns a set of results, which the API combines with the original user query and uses OpenAI to generate a response.</a:t>
            </a:r>
          </a:p>
          <a:p>
            <a:pPr algn="l"/>
            <a:endParaRPr lang="en-GB" dirty="0"/>
          </a:p>
          <a:p>
            <a:pPr algn="l"/>
            <a:r>
              <a:rPr lang="en-GB" dirty="0"/>
              <a:t>This response is sent along with the Search Results to the Front End.</a:t>
            </a:r>
          </a:p>
        </p:txBody>
      </p:sp>
      <p:sp>
        <p:nvSpPr>
          <p:cNvPr id="4" name="Slide Number Placeholder 3"/>
          <p:cNvSpPr>
            <a:spLocks noGrp="1"/>
          </p:cNvSpPr>
          <p:nvPr>
            <p:ph type="sldNum" sz="quarter" idx="5"/>
          </p:nvPr>
        </p:nvSpPr>
        <p:spPr/>
        <p:txBody>
          <a:bodyPr/>
          <a:lstStyle/>
          <a:p>
            <a:fld id="{1112285D-B62D-0345-9A0E-5D91D31CA9B6}" type="slidenum">
              <a:rPr lang="en-US" smtClean="0"/>
              <a:t>30</a:t>
            </a:fld>
            <a:endParaRPr lang="en-US"/>
          </a:p>
        </p:txBody>
      </p:sp>
    </p:spTree>
    <p:extLst>
      <p:ext uri="{BB962C8B-B14F-4D97-AF65-F5344CB8AC3E}">
        <p14:creationId xmlns:p14="http://schemas.microsoft.com/office/powerpoint/2010/main" val="26007803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27309A5-CD8E-4715-84B6-1CF9E43D1D47}" type="slidenum">
              <a:rPr lang="en-GB" smtClean="0"/>
              <a:t>31</a:t>
            </a:fld>
            <a:endParaRPr lang="en-GB"/>
          </a:p>
        </p:txBody>
      </p:sp>
    </p:spTree>
    <p:extLst>
      <p:ext uri="{BB962C8B-B14F-4D97-AF65-F5344CB8AC3E}">
        <p14:creationId xmlns:p14="http://schemas.microsoft.com/office/powerpoint/2010/main" val="25540668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27309A5-CD8E-4715-84B6-1CF9E43D1D47}" type="slidenum">
              <a:rPr lang="en-GB" smtClean="0"/>
              <a:t>32</a:t>
            </a:fld>
            <a:endParaRPr lang="en-GB"/>
          </a:p>
        </p:txBody>
      </p:sp>
    </p:spTree>
    <p:extLst>
      <p:ext uri="{BB962C8B-B14F-4D97-AF65-F5344CB8AC3E}">
        <p14:creationId xmlns:p14="http://schemas.microsoft.com/office/powerpoint/2010/main" val="1122875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Ok, so the most important line for this talk is that Deep Learning Algorithms are trained on Large Datasets and can generate new content based on patterns and rules learned from the data.</a:t>
            </a:r>
          </a:p>
          <a:p>
            <a:pPr marL="0" indent="0">
              <a:buFontTx/>
              <a:buNone/>
            </a:pPr>
            <a:endParaRPr lang="en-GB" dirty="0"/>
          </a:p>
          <a:p>
            <a:pPr marL="0" indent="0">
              <a:buFontTx/>
              <a:buNone/>
            </a:pPr>
            <a:r>
              <a:rPr lang="en-GB" dirty="0"/>
              <a:t>As this line says, Generative AI Models are based on large sets of training data, mostly the public internet such as Stack Overflow, </a:t>
            </a:r>
            <a:r>
              <a:rPr lang="en-GB" dirty="0" err="1"/>
              <a:t>Github</a:t>
            </a:r>
            <a:r>
              <a:rPr lang="en-GB" dirty="0"/>
              <a:t>, Twitter, Reddit, 4chan… </a:t>
            </a:r>
            <a:r>
              <a:rPr lang="en-GB" dirty="0" err="1"/>
              <a:t>Errrr</a:t>
            </a:r>
            <a:r>
              <a:rPr lang="en-GB" dirty="0"/>
              <a:t>… OK… You get the idea…., Either way, they can generate content based on a set of rules and patterns it infers from that data.</a:t>
            </a:r>
          </a:p>
          <a:p>
            <a:pPr marL="0" indent="0">
              <a:buFontTx/>
              <a:buNone/>
            </a:pPr>
            <a:endParaRPr lang="en-GB" dirty="0"/>
          </a:p>
          <a:p>
            <a:pPr marL="0" indent="0">
              <a:buFontTx/>
              <a:buNone/>
            </a:pPr>
            <a:r>
              <a:rPr lang="en-GB" dirty="0"/>
              <a:t>In essence, these models are really good at predicting the next Token is (a word or set of words), over and over again until some content is produced.</a:t>
            </a:r>
          </a:p>
          <a:p>
            <a:pPr marL="0" indent="0">
              <a:buFontTx/>
              <a:buNone/>
            </a:pPr>
            <a:endParaRPr lang="en-GB" dirty="0"/>
          </a:p>
          <a:p>
            <a:pPr marL="0" indent="0">
              <a:buFontTx/>
              <a:buNone/>
            </a:pPr>
            <a:r>
              <a:rPr lang="en-GB" dirty="0"/>
              <a:t>Of course… Again, these models are essentially limited to the data they are trained on.</a:t>
            </a:r>
          </a:p>
        </p:txBody>
      </p:sp>
      <p:sp>
        <p:nvSpPr>
          <p:cNvPr id="4" name="Slide Number Placeholder 3"/>
          <p:cNvSpPr>
            <a:spLocks noGrp="1"/>
          </p:cNvSpPr>
          <p:nvPr>
            <p:ph type="sldNum" sz="quarter" idx="5"/>
          </p:nvPr>
        </p:nvSpPr>
        <p:spPr/>
        <p:txBody>
          <a:bodyPr/>
          <a:lstStyle/>
          <a:p>
            <a:fld id="{1112285D-B62D-0345-9A0E-5D91D31CA9B6}" type="slidenum">
              <a:rPr lang="en-US" smtClean="0"/>
              <a:t>4</a:t>
            </a:fld>
            <a:endParaRPr lang="en-US"/>
          </a:p>
        </p:txBody>
      </p:sp>
    </p:spTree>
    <p:extLst>
      <p:ext uri="{BB962C8B-B14F-4D97-AF65-F5344CB8AC3E}">
        <p14:creationId xmlns:p14="http://schemas.microsoft.com/office/powerpoint/2010/main" val="2361827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So, for the purposes of this talk, we’ll be concentrating mainly on Large Language Models.</a:t>
            </a:r>
          </a:p>
          <a:p>
            <a:pPr marL="0" indent="0">
              <a:buFontTx/>
              <a:buNone/>
            </a:pPr>
            <a:endParaRPr lang="en-GB" dirty="0"/>
          </a:p>
          <a:p>
            <a:pPr marL="0" indent="0">
              <a:buFontTx/>
              <a:buNone/>
            </a:pPr>
            <a:r>
              <a:rPr lang="en-GB" dirty="0"/>
              <a:t>These tend to be used in and around AI, Chatbots, Natural Language Understanding and so on.</a:t>
            </a:r>
          </a:p>
          <a:p>
            <a:pPr marL="0" indent="0">
              <a:buFontTx/>
              <a:buNone/>
            </a:pPr>
            <a:endParaRPr lang="en-GB" dirty="0"/>
          </a:p>
          <a:p>
            <a:pPr marL="0" indent="0">
              <a:buFontTx/>
              <a:buNone/>
            </a:pPr>
            <a:r>
              <a:rPr lang="en-GB" dirty="0"/>
              <a:t>Of course, there’s a bandwagon with heaps of Models from a plethora of companies, like Google’s </a:t>
            </a:r>
            <a:r>
              <a:rPr lang="en-GB" dirty="0" err="1"/>
              <a:t>PaLM</a:t>
            </a:r>
            <a:r>
              <a:rPr lang="en-GB" dirty="0"/>
              <a:t>, Meta’s </a:t>
            </a:r>
            <a:r>
              <a:rPr lang="en-GB" dirty="0" err="1"/>
              <a:t>LLaMA</a:t>
            </a:r>
            <a:r>
              <a:rPr lang="en-GB" dirty="0"/>
              <a:t>, recently Twitter’s Grok and of course OpenAI’s ChatGPT.</a:t>
            </a:r>
          </a:p>
          <a:p>
            <a:pPr marL="0" indent="0">
              <a:buFontTx/>
              <a:buNone/>
            </a:pPr>
            <a:endParaRPr lang="en-GB" dirty="0"/>
          </a:p>
          <a:p>
            <a:pPr marL="0" indent="0">
              <a:buFontTx/>
              <a:buNone/>
            </a:pPr>
            <a:r>
              <a:rPr lang="en-GB" dirty="0"/>
              <a:t>We then have sub-divisions of these models which specialise in certain areas. For OpenAI we see GPT3.5 and 4, Ada Embeddings, DALL-E, Whisper and so on. Each performing a different function.</a:t>
            </a:r>
          </a:p>
        </p:txBody>
      </p:sp>
      <p:sp>
        <p:nvSpPr>
          <p:cNvPr id="4" name="Slide Number Placeholder 3"/>
          <p:cNvSpPr>
            <a:spLocks noGrp="1"/>
          </p:cNvSpPr>
          <p:nvPr>
            <p:ph type="sldNum" sz="quarter" idx="5"/>
          </p:nvPr>
        </p:nvSpPr>
        <p:spPr/>
        <p:txBody>
          <a:bodyPr/>
          <a:lstStyle/>
          <a:p>
            <a:fld id="{1112285D-B62D-0345-9A0E-5D91D31CA9B6}" type="slidenum">
              <a:rPr lang="en-US" smtClean="0"/>
              <a:t>5</a:t>
            </a:fld>
            <a:endParaRPr lang="en-US"/>
          </a:p>
        </p:txBody>
      </p:sp>
    </p:spTree>
    <p:extLst>
      <p:ext uri="{BB962C8B-B14F-4D97-AF65-F5344CB8AC3E}">
        <p14:creationId xmlns:p14="http://schemas.microsoft.com/office/powerpoint/2010/main" val="1317506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As we know, Microsoft have invested heavily in OpenAI and as such we can leverage the same Models as we have in ChatGPT directly as a service within Azure.</a:t>
            </a:r>
          </a:p>
          <a:p>
            <a:pPr marL="0" indent="0">
              <a:buFontTx/>
              <a:buNone/>
            </a:pPr>
            <a:endParaRPr lang="en-GB" dirty="0"/>
          </a:p>
          <a:p>
            <a:pPr marL="0" indent="0">
              <a:buFontTx/>
              <a:buNone/>
            </a:pPr>
            <a:r>
              <a:rPr lang="en-GB" dirty="0"/>
              <a:t>We can then add to those models the other offerings within Azure such as Security, Virtual Networks, Private link and so on.</a:t>
            </a:r>
          </a:p>
          <a:p>
            <a:pPr marL="0" indent="0">
              <a:buFontTx/>
              <a:buNone/>
            </a:pPr>
            <a:endParaRPr lang="en-GB" dirty="0"/>
          </a:p>
          <a:p>
            <a:pPr marL="0" indent="0">
              <a:buFontTx/>
              <a:buNone/>
            </a:pPr>
            <a:r>
              <a:rPr lang="en-GB" dirty="0"/>
              <a:t>Another benefit of using Azure OpenAI is that Microsoft are investing time in developing Responsible AI, allowing us to ensure that we keep a close watch on the queries from users and the associated responses from the Models, ensuring that we stay within predefined guard rails and don’t stray down paths we wouldn’t necessarily want in our solutions.</a:t>
            </a:r>
          </a:p>
          <a:p>
            <a:pPr marL="0" indent="0">
              <a:buFontTx/>
              <a:buNone/>
            </a:pPr>
            <a:endParaRPr lang="en-GB" dirty="0"/>
          </a:p>
          <a:p>
            <a:pPr marL="0" indent="0">
              <a:buFontTx/>
              <a:buNone/>
            </a:pPr>
            <a:r>
              <a:rPr lang="en-GB" dirty="0"/>
              <a:t>Finally, of course, we’re provided with Multi-Language SDK’s to accelerate the development process and get us to production faster.</a:t>
            </a:r>
          </a:p>
        </p:txBody>
      </p:sp>
      <p:sp>
        <p:nvSpPr>
          <p:cNvPr id="4" name="Slide Number Placeholder 3"/>
          <p:cNvSpPr>
            <a:spLocks noGrp="1"/>
          </p:cNvSpPr>
          <p:nvPr>
            <p:ph type="sldNum" sz="quarter" idx="5"/>
          </p:nvPr>
        </p:nvSpPr>
        <p:spPr/>
        <p:txBody>
          <a:bodyPr/>
          <a:lstStyle/>
          <a:p>
            <a:fld id="{1112285D-B62D-0345-9A0E-5D91D31CA9B6}" type="slidenum">
              <a:rPr lang="en-US" smtClean="0"/>
              <a:t>6</a:t>
            </a:fld>
            <a:endParaRPr lang="en-US"/>
          </a:p>
        </p:txBody>
      </p:sp>
    </p:spTree>
    <p:extLst>
      <p:ext uri="{BB962C8B-B14F-4D97-AF65-F5344CB8AC3E}">
        <p14:creationId xmlns:p14="http://schemas.microsoft.com/office/powerpoint/2010/main" val="2324393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sng" dirty="0">
                <a:solidFill>
                  <a:srgbClr val="FFFFFF"/>
                </a:solidFill>
                <a:effectLst/>
                <a:latin typeface="Roboto" panose="02000000000000000000" pitchFamily="2" charset="0"/>
              </a:rPr>
              <a:t>Portal – OpenAI:</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start out in the portal we can see the OpenAI service, some of you folks will likely have seen this, but for the folks that haven’t, it’s good to see what it looks like.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This is the landing page for the OpenAI service in the portal with the details on the right, and the standard portal menu on the left. There’s not much important to look through here to be fair, aside from the “Keys and Endpoint” page, this is the detail we need to configure our API to be able to access the OpenAI service of course. The main page of interest here is the Model Deployments page, but we can’t view our model deployments here, they’re in Azure AI Studio.</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Portal – OpenAI Studio:</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Switching over to that page, this is Azure OpenAI Studio, there’s actually an updated version of this site in preview, but I’ll stick to the current one.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see the models we’ve got deployed in the deployments tab. I’ve got a few models deployed, but we’re only really interested in the GPT4, and the text-embedding-</a:t>
            </a:r>
            <a:r>
              <a:rPr lang="en-GB" b="0" i="0" dirty="0" err="1">
                <a:solidFill>
                  <a:srgbClr val="FFFFFF"/>
                </a:solidFill>
                <a:effectLst/>
                <a:latin typeface="Roboto" panose="02000000000000000000" pitchFamily="2" charset="0"/>
              </a:rPr>
              <a:t>ada</a:t>
            </a:r>
            <a:r>
              <a:rPr lang="en-GB" b="0" i="0" dirty="0">
                <a:solidFill>
                  <a:srgbClr val="FFFFFF"/>
                </a:solidFill>
                <a:effectLst/>
                <a:latin typeface="Roboto" panose="02000000000000000000" pitchFamily="2" charset="0"/>
              </a:rPr>
              <a:t> models, where we’re using GPT4 for the query processing and the </a:t>
            </a:r>
            <a:r>
              <a:rPr lang="en-GB" b="0" i="0" dirty="0" err="1">
                <a:solidFill>
                  <a:srgbClr val="FFFFFF"/>
                </a:solidFill>
                <a:effectLst/>
                <a:latin typeface="Roboto" panose="02000000000000000000" pitchFamily="2" charset="0"/>
              </a:rPr>
              <a:t>ada</a:t>
            </a:r>
            <a:r>
              <a:rPr lang="en-GB" b="0" i="0" dirty="0">
                <a:solidFill>
                  <a:srgbClr val="FFFFFF"/>
                </a:solidFill>
                <a:effectLst/>
                <a:latin typeface="Roboto" panose="02000000000000000000" pitchFamily="2" charset="0"/>
              </a:rPr>
              <a:t> model for creating embeddings.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actually experiment with the GPT4 model right here in the portal using the playground.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Where we can see we have several panes here for configuration, with our chat interface in the middle.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query the model here, for instance, let’s ask; “</a:t>
            </a:r>
            <a:r>
              <a:rPr lang="en-GB" b="0" i="0" dirty="0">
                <a:solidFill>
                  <a:srgbClr val="323130"/>
                </a:solidFill>
                <a:effectLst/>
                <a:latin typeface="Segoe UI" panose="020B0502040204020203" pitchFamily="34" charset="0"/>
              </a:rPr>
              <a:t>What was Microsoft’s revenue in 2020?</a:t>
            </a:r>
            <a:r>
              <a:rPr lang="en-GB" b="0" i="0" dirty="0">
                <a:solidFill>
                  <a:srgbClr val="FFFFFF"/>
                </a:solidFill>
                <a:effectLst/>
                <a:latin typeface="Roboto" panose="02000000000000000000" pitchFamily="2" charset="0"/>
              </a:rPr>
              <a:t>”, and we get an answer.</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Blazor App - Intro:</a:t>
            </a:r>
          </a:p>
          <a:p>
            <a:pPr algn="l"/>
            <a:endParaRPr lang="en-GB" b="0" i="0" dirty="0">
              <a:solidFill>
                <a:srgbClr val="FFFFFF"/>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FFFFFF"/>
                </a:solidFill>
                <a:effectLst/>
                <a:latin typeface="Roboto" panose="02000000000000000000" pitchFamily="2" charset="0"/>
              </a:rPr>
              <a:t>Now we’ve seen how this works in the portal, let’s have a look at the Blazor app that we’ll be using.</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This is all open source by the way, at least as far as the app is concerned, and I’ll give you a link to the GitHub repo at the end.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Here we’ve got a basic landing page describing the various sections, where we’ve got a simple chat page, an AI Search Page and finally the OpenAI AI Search Page.</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Blazor App – Chat:</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click into the Chat page, we can see we’ve got the standard query box at the bottom, the Chat Conversation window in the middle, and the Clear Chat Button… Nothing out of the ordinary here.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can ask questions like; “What is Microsoft’s Mission”, and we get a response.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You can see that we get that nice streaming response courtesy of the SignalR connection we’re using here. This, by the way, means that we can keep all the business logic in the API layer, rather than having it in the front end, for a nice separation of concerns.</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As this is just a standard chat window, we can ask what we want here, even ask for code snippets by the way like; “Write me a simply html page”, where you can see our snippet is separated from the content and we have a copy button and so on… So just as a demo of a chat app, this is relatively useful… ok, no syntax highlighting… Ha.</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Given that this is just a simple chat, it’s not basing its answers on our own content. We’re going to be talking a lot about my secret company XYZ Retail in these demos… So, let’s see what OpenAI knows about them, we can ask “Tell me about XYZ Retail”… We can see that OpenAI tells us that it doesn’t have that information, which is good as this is supposed to be my little secret and I don’t want the world finding out yet.</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OpenAIChat.razor</a:t>
            </a:r>
            <a:endParaRPr lang="en-GB" b="1" i="0" u="sng"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Let’s switch over to our code and have a quick look at how this is working within our app. I’m not going to deep dive into the code base here, it’s all open source, you’ll be able to have a browse around for yourself, but I do want to highlight some key elements and how they’re implemented.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If we start in the Basic OpenAI Chat page here. For reference, I’m using a package called </a:t>
            </a:r>
            <a:r>
              <a:rPr lang="en-GB" b="0" i="0" dirty="0" err="1">
                <a:solidFill>
                  <a:srgbClr val="FFFFFF"/>
                </a:solidFill>
                <a:effectLst/>
                <a:latin typeface="Roboto" panose="02000000000000000000" pitchFamily="2" charset="0"/>
              </a:rPr>
              <a:t>MudBlazor</a:t>
            </a:r>
            <a:r>
              <a:rPr lang="en-GB" b="0" i="0" dirty="0">
                <a:solidFill>
                  <a:srgbClr val="FFFFFF"/>
                </a:solidFill>
                <a:effectLst/>
                <a:latin typeface="Roboto" panose="02000000000000000000" pitchFamily="2" charset="0"/>
              </a:rPr>
              <a:t>, which is an awesome library of UI tooling for Blazor, well worth checking out. Another point is, this is all .NET 8 too.</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This page is relatively straightforward as we saw, with mainly two areas, one for the OpenAI responses and one for our query.</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As far as the code is concerned, we have our SignalR </a:t>
            </a:r>
            <a:r>
              <a:rPr lang="en-GB" b="0" i="0" dirty="0" err="1">
                <a:solidFill>
                  <a:srgbClr val="FFFFFF"/>
                </a:solidFill>
                <a:effectLst/>
                <a:latin typeface="Roboto" panose="02000000000000000000" pitchFamily="2" charset="0"/>
              </a:rPr>
              <a:t>hubconnection.on</a:t>
            </a:r>
            <a:r>
              <a:rPr lang="en-GB" b="0" i="0" dirty="0">
                <a:solidFill>
                  <a:srgbClr val="FFFFFF"/>
                </a:solidFill>
                <a:effectLst/>
                <a:latin typeface="Roboto" panose="02000000000000000000" pitchFamily="2" charset="0"/>
              </a:rPr>
              <a:t> code, which receives the calls from the Hub, the </a:t>
            </a:r>
            <a:r>
              <a:rPr lang="en-GB" b="0" i="0" dirty="0" err="1">
                <a:solidFill>
                  <a:srgbClr val="FFFFFF"/>
                </a:solidFill>
                <a:effectLst/>
                <a:latin typeface="Roboto" panose="02000000000000000000" pitchFamily="2" charset="0"/>
              </a:rPr>
              <a:t>ReceiveMessageToken</a:t>
            </a:r>
            <a:r>
              <a:rPr lang="en-GB" b="0" i="0" dirty="0">
                <a:solidFill>
                  <a:srgbClr val="FFFFFF"/>
                </a:solidFill>
                <a:effectLst/>
                <a:latin typeface="Roboto" panose="02000000000000000000" pitchFamily="2" charset="0"/>
              </a:rPr>
              <a:t> call receives each section or token of the OpenAI response from the Backend API and fills in the relevant chat message with each token as it’s received.</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Then we have some code that sends the query to the backend API, again via SignalR, and finally the handler to clear our </a:t>
            </a:r>
            <a:r>
              <a:rPr lang="en-GB" b="0" i="0" dirty="0" err="1">
                <a:solidFill>
                  <a:srgbClr val="FFFFFF"/>
                </a:solidFill>
                <a:effectLst/>
                <a:latin typeface="Roboto" panose="02000000000000000000" pitchFamily="2" charset="0"/>
              </a:rPr>
              <a:t>chatMessages</a:t>
            </a:r>
            <a:r>
              <a:rPr lang="en-GB" b="0" i="0" dirty="0">
                <a:solidFill>
                  <a:srgbClr val="FFFFFF"/>
                </a:solidFill>
                <a:effectLst/>
                <a:latin typeface="Roboto" panose="02000000000000000000" pitchFamily="2" charset="0"/>
              </a:rPr>
              <a:t>. And that’s it here… </a:t>
            </a:r>
          </a:p>
          <a:p>
            <a:pPr algn="l"/>
            <a:endParaRPr lang="en-GB" b="0" i="0" dirty="0">
              <a:solidFill>
                <a:srgbClr val="FFFFFF"/>
              </a:solidFill>
              <a:effectLst/>
              <a:latin typeface="Roboto" panose="02000000000000000000" pitchFamily="2" charset="0"/>
            </a:endParaRPr>
          </a:p>
          <a:p>
            <a:pPr algn="l"/>
            <a:r>
              <a:rPr lang="en-GB" b="1" i="0" u="sng" dirty="0">
                <a:solidFill>
                  <a:srgbClr val="FFFFFF"/>
                </a:solidFill>
                <a:effectLst/>
                <a:latin typeface="Roboto" panose="02000000000000000000" pitchFamily="2" charset="0"/>
              </a:rPr>
              <a:t>Visual Studio – </a:t>
            </a:r>
            <a:r>
              <a:rPr lang="en-GB" b="1" i="0" u="sng" dirty="0" err="1">
                <a:solidFill>
                  <a:srgbClr val="FFFFFF"/>
                </a:solidFill>
                <a:effectLst/>
                <a:latin typeface="Roboto" panose="02000000000000000000" pitchFamily="2" charset="0"/>
              </a:rPr>
              <a:t>OpenAIHelper.cs</a:t>
            </a:r>
            <a:endParaRPr lang="en-GB" b="1" i="0" u="sng" dirty="0">
              <a:solidFill>
                <a:srgbClr val="FFFFFF"/>
              </a:solidFill>
              <a:effectLst/>
              <a:latin typeface="Roboto" panose="02000000000000000000" pitchFamily="2" charset="0"/>
            </a:endParaRP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rest of the logic is on the API side in the </a:t>
            </a:r>
            <a:r>
              <a:rPr lang="en-GB" b="0" i="0" dirty="0" err="1">
                <a:solidFill>
                  <a:srgbClr val="FFFFFF"/>
                </a:solidFill>
                <a:effectLst/>
                <a:latin typeface="Roboto" panose="02000000000000000000" pitchFamily="2" charset="0"/>
              </a:rPr>
              <a:t>OpenAIHelper.cs</a:t>
            </a:r>
            <a:r>
              <a:rPr lang="en-GB" b="0" i="0" dirty="0">
                <a:solidFill>
                  <a:srgbClr val="FFFFFF"/>
                </a:solidFill>
                <a:effectLst/>
                <a:latin typeface="Roboto" panose="02000000000000000000" pitchFamily="2" charset="0"/>
              </a:rPr>
              <a:t> file. There’s quite a lot in this file, and I’ll be coming back to this file a few times, but for now, let’s take a look at how we’re querying OpenAI for this simple chat page.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have the </a:t>
            </a:r>
            <a:r>
              <a:rPr lang="en-GB" b="0" i="0" dirty="0" err="1">
                <a:solidFill>
                  <a:srgbClr val="FFFFFF"/>
                </a:solidFill>
                <a:effectLst/>
                <a:latin typeface="Roboto" panose="02000000000000000000" pitchFamily="2" charset="0"/>
              </a:rPr>
              <a:t>QueryOpenAIWithPrompt</a:t>
            </a:r>
            <a:r>
              <a:rPr lang="en-GB" b="0" i="0" dirty="0">
                <a:solidFill>
                  <a:srgbClr val="FFFFFF"/>
                </a:solidFill>
                <a:effectLst/>
                <a:latin typeface="Roboto" panose="02000000000000000000" pitchFamily="2" charset="0"/>
              </a:rPr>
              <a:t> function here.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Again, we know this is using SignalR to deliver the returned tokens to the frontend. </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OpenAI elements begin here on line 50 onwards, where we can see we’re creating some Chat Completion Options, which are a combination of the configuration panes we saw in the portal.</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first thing we’re doing here is creating some Messages. We can see were making use to two of the types of message here ; System and User, there’s also assistant which we’ll see in a sec.</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For the System Message, we’re just asking the AI to be a Helpful Assistant, and then passing in the user query to the User messaged… </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then configure the temperature, </a:t>
            </a:r>
            <a:r>
              <a:rPr lang="en-GB" b="0" i="0" dirty="0" err="1">
                <a:solidFill>
                  <a:srgbClr val="FFFFFF"/>
                </a:solidFill>
                <a:effectLst/>
                <a:latin typeface="Roboto" panose="02000000000000000000" pitchFamily="2" charset="0"/>
              </a:rPr>
              <a:t>MaxTokens</a:t>
            </a:r>
            <a:r>
              <a:rPr lang="en-GB" b="0" i="0" dirty="0">
                <a:solidFill>
                  <a:srgbClr val="FFFFFF"/>
                </a:solidFill>
                <a:effectLst/>
                <a:latin typeface="Roboto" panose="02000000000000000000" pitchFamily="2" charset="0"/>
              </a:rPr>
              <a:t> and so on. Not very unusual at the moment, but this shows where we’re feeding in the information to and configuring the model.</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Next up, we add in the previous messages, where the AI responses are created as Assistant messages, and the user queries as a User Type.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We then add our messages to the Chat Options and use these options to get a Chat Completion from the OpenAI Service.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Then we sit in a loop and receive each of the message tokens as they arrive.</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I’m actually using a queue here to process and forward the tokens to the </a:t>
            </a:r>
            <a:r>
              <a:rPr lang="en-GB" b="0" i="0" dirty="0" err="1">
                <a:solidFill>
                  <a:srgbClr val="FFFFFF"/>
                </a:solidFill>
                <a:effectLst/>
                <a:latin typeface="Roboto" panose="02000000000000000000" pitchFamily="2" charset="0"/>
              </a:rPr>
              <a:t>FrontEnd</a:t>
            </a:r>
            <a:r>
              <a:rPr lang="en-GB" b="0" i="0" dirty="0">
                <a:solidFill>
                  <a:srgbClr val="FFFFFF"/>
                </a:solidFill>
                <a:effectLst/>
                <a:latin typeface="Roboto" panose="02000000000000000000" pitchFamily="2" charset="0"/>
              </a:rPr>
              <a:t> via SignalR… This just smooths out the bumpiness of the response and makes the experience look better to the user. </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The Queue Processing code is right at the bottom of this file, where we can see that we grab the latest processed token and send it via SignalR.</a:t>
            </a:r>
          </a:p>
          <a:p>
            <a:pPr algn="l"/>
            <a:endParaRPr lang="en-GB" b="0" i="0" dirty="0">
              <a:solidFill>
                <a:srgbClr val="FFFFFF"/>
              </a:solidFill>
              <a:effectLst/>
              <a:latin typeface="Roboto" panose="02000000000000000000" pitchFamily="2" charset="0"/>
            </a:endParaRPr>
          </a:p>
          <a:p>
            <a:pPr algn="l"/>
            <a:r>
              <a:rPr lang="en-GB" b="0" i="0" dirty="0">
                <a:solidFill>
                  <a:srgbClr val="FFFFFF"/>
                </a:solidFill>
                <a:effectLst/>
                <a:latin typeface="Roboto" panose="02000000000000000000" pitchFamily="2" charset="0"/>
              </a:rPr>
              <a:t>And that’s just about it for the basic chat function. It’s a good idea for you to understand how these basic elements work together so we can build on these concepts for the full solution.</a:t>
            </a:r>
          </a:p>
          <a:p>
            <a:pPr algn="l"/>
            <a:endParaRPr lang="en-GB" b="0" i="0" dirty="0">
              <a:solidFill>
                <a:srgbClr val="FFFFFF"/>
              </a:solidFill>
              <a:effectLst/>
              <a:latin typeface="Roboto" panose="02000000000000000000" pitchFamily="2" charset="0"/>
            </a:endParaRPr>
          </a:p>
          <a:p>
            <a:endParaRPr lang="en-GB" dirty="0"/>
          </a:p>
        </p:txBody>
      </p:sp>
      <p:sp>
        <p:nvSpPr>
          <p:cNvPr id="4" name="Slide Number Placeholder 3"/>
          <p:cNvSpPr>
            <a:spLocks noGrp="1"/>
          </p:cNvSpPr>
          <p:nvPr>
            <p:ph type="sldNum" sz="quarter" idx="5"/>
          </p:nvPr>
        </p:nvSpPr>
        <p:spPr/>
        <p:txBody>
          <a:bodyPr/>
          <a:lstStyle/>
          <a:p>
            <a:fld id="{1112285D-B62D-0345-9A0E-5D91D31CA9B6}" type="slidenum">
              <a:rPr lang="en-US" smtClean="0"/>
              <a:t>7</a:t>
            </a:fld>
            <a:endParaRPr lang="en-US"/>
          </a:p>
        </p:txBody>
      </p:sp>
    </p:spTree>
    <p:extLst>
      <p:ext uri="{BB962C8B-B14F-4D97-AF65-F5344CB8AC3E}">
        <p14:creationId xmlns:p14="http://schemas.microsoft.com/office/powerpoint/2010/main" val="4289065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0" i="0" dirty="0">
                <a:solidFill>
                  <a:srgbClr val="161616"/>
                </a:solidFill>
                <a:effectLst/>
                <a:latin typeface="Segoe UI" panose="020B0502040204020203" pitchFamily="34" charset="0"/>
              </a:rPr>
              <a:t>We live in a world of unstructured data in many forms, from plain text, to Images, Video and Audio.</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The majority of models we use are trained against data from many sources, often across the content of the public internet.</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This ensures that these models become power prediction engines, able to reason over queries and provide responses which aim to answer questions.</a:t>
            </a:r>
          </a:p>
          <a:p>
            <a:pPr marL="0" indent="0">
              <a:buFontTx/>
              <a:buNone/>
            </a:pPr>
            <a:endParaRPr lang="en-GB" b="0" i="0" dirty="0">
              <a:solidFill>
                <a:srgbClr val="161616"/>
              </a:solidFill>
              <a:effectLst/>
              <a:latin typeface="Segoe UI" panose="020B0502040204020203" pitchFamily="34" charset="0"/>
            </a:endParaRPr>
          </a:p>
          <a:p>
            <a:pPr marL="0" indent="0">
              <a:buFontTx/>
              <a:buNone/>
            </a:pPr>
            <a:r>
              <a:rPr lang="en-GB" b="0" i="0" dirty="0">
                <a:solidFill>
                  <a:srgbClr val="161616"/>
                </a:solidFill>
                <a:effectLst/>
                <a:latin typeface="Segoe UI" panose="020B0502040204020203" pitchFamily="34" charset="0"/>
              </a:rPr>
              <a:t>But, we saw that they are training on the data available, which may not include our own data, so how can we work around that?</a:t>
            </a:r>
          </a:p>
        </p:txBody>
      </p:sp>
      <p:sp>
        <p:nvSpPr>
          <p:cNvPr id="4" name="Slide Number Placeholder 3"/>
          <p:cNvSpPr>
            <a:spLocks noGrp="1"/>
          </p:cNvSpPr>
          <p:nvPr>
            <p:ph type="sldNum" sz="quarter" idx="5"/>
          </p:nvPr>
        </p:nvSpPr>
        <p:spPr/>
        <p:txBody>
          <a:bodyPr/>
          <a:lstStyle/>
          <a:p>
            <a:fld id="{1112285D-B62D-0345-9A0E-5D91D31CA9B6}" type="slidenum">
              <a:rPr lang="en-US" smtClean="0"/>
              <a:t>8</a:t>
            </a:fld>
            <a:endParaRPr lang="en-US"/>
          </a:p>
        </p:txBody>
      </p:sp>
    </p:spTree>
    <p:extLst>
      <p:ext uri="{BB962C8B-B14F-4D97-AF65-F5344CB8AC3E}">
        <p14:creationId xmlns:p14="http://schemas.microsoft.com/office/powerpoint/2010/main" val="4222854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One of the options we have, and the pattern we’re going to be putting into practise here, is called Retrieval Augmentation Generation, or RAG.</a:t>
            </a:r>
          </a:p>
          <a:p>
            <a:pPr marL="0" indent="0">
              <a:buFontTx/>
              <a:buNone/>
            </a:pPr>
            <a:endParaRPr lang="en-GB" dirty="0"/>
          </a:p>
          <a:p>
            <a:pPr marL="0" indent="0">
              <a:buFontTx/>
              <a:buNone/>
            </a:pPr>
            <a:r>
              <a:rPr lang="en-GB" dirty="0"/>
              <a:t>This pattern allows us to bring our own data to Large Language models.</a:t>
            </a:r>
          </a:p>
          <a:p>
            <a:pPr marL="0" indent="0">
              <a:buFontTx/>
              <a:buNone/>
            </a:pPr>
            <a:endParaRPr lang="en-GB" dirty="0"/>
          </a:p>
          <a:p>
            <a:pPr marL="0" indent="0">
              <a:buFontTx/>
              <a:buNone/>
            </a:pPr>
            <a:r>
              <a:rPr lang="en-GB" dirty="0"/>
              <a:t>We can query that data based on the same user query we’d apply to the LLM.</a:t>
            </a:r>
          </a:p>
          <a:p>
            <a:pPr marL="0" indent="0">
              <a:buFontTx/>
              <a:buNone/>
            </a:pPr>
            <a:endParaRPr lang="en-GB" dirty="0"/>
          </a:p>
          <a:p>
            <a:pPr marL="0" indent="0">
              <a:buFontTx/>
              <a:buNone/>
            </a:pPr>
            <a:r>
              <a:rPr lang="en-GB" dirty="0"/>
              <a:t>We then combine the results , of that query with a suitable LLM Prompt instructing the LLM to use the data in a way which suits our application.</a:t>
            </a:r>
          </a:p>
          <a:p>
            <a:pPr marL="0" indent="0">
              <a:buFontTx/>
              <a:buNone/>
            </a:pPr>
            <a:endParaRPr lang="en-GB" dirty="0"/>
          </a:p>
          <a:p>
            <a:pPr marL="0" indent="0">
              <a:buFontTx/>
              <a:buNone/>
            </a:pPr>
            <a:r>
              <a:rPr lang="en-GB" dirty="0"/>
              <a:t>Then, using the power of the LLM, it can produce a far more targeted response that it would’ve been capable of previously.</a:t>
            </a:r>
          </a:p>
        </p:txBody>
      </p:sp>
      <p:sp>
        <p:nvSpPr>
          <p:cNvPr id="4" name="Slide Number Placeholder 3"/>
          <p:cNvSpPr>
            <a:spLocks noGrp="1"/>
          </p:cNvSpPr>
          <p:nvPr>
            <p:ph type="sldNum" sz="quarter" idx="5"/>
          </p:nvPr>
        </p:nvSpPr>
        <p:spPr/>
        <p:txBody>
          <a:bodyPr/>
          <a:lstStyle/>
          <a:p>
            <a:fld id="{1112285D-B62D-0345-9A0E-5D91D31CA9B6}" type="slidenum">
              <a:rPr lang="en-US" smtClean="0"/>
              <a:t>9</a:t>
            </a:fld>
            <a:endParaRPr lang="en-US"/>
          </a:p>
        </p:txBody>
      </p:sp>
    </p:spTree>
    <p:extLst>
      <p:ext uri="{BB962C8B-B14F-4D97-AF65-F5344CB8AC3E}">
        <p14:creationId xmlns:p14="http://schemas.microsoft.com/office/powerpoint/2010/main" val="2369507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0.svg"/><Relationship Id="rId7"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3.xml"/><Relationship Id="rId6" Type="http://schemas.openxmlformats.org/officeDocument/2006/relationships/image" Target="../media/image8.emf"/><Relationship Id="rId5" Type="http://schemas.openxmlformats.org/officeDocument/2006/relationships/image" Target="../media/image12.svg"/><Relationship Id="rId4" Type="http://schemas.openxmlformats.org/officeDocument/2006/relationships/image" Target="../media/image1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17.png"/><Relationship Id="rId4" Type="http://schemas.openxmlformats.org/officeDocument/2006/relationships/image" Target="../media/image1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Master" Target="../slideMasters/slideMaster3.xml"/><Relationship Id="rId4" Type="http://schemas.openxmlformats.org/officeDocument/2006/relationships/image" Target="../media/image15.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1.pn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rgbClr val="B3CB1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55422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solidFill>
                  <a:schemeClr val="tx1"/>
                </a:solidFill>
              </a:defRPr>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21502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solidFill>
                  <a:schemeClr val="tx1"/>
                </a:solidFill>
              </a:defRPr>
            </a:lvl1pPr>
          </a:lstStyle>
          <a:p>
            <a:r>
              <a:rPr lang="en-US" dirty="0"/>
              <a:t>Click to edit Master title style</a:t>
            </a:r>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rgbClr val="B3CB1B"/>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rgbClr val="B3CB1B"/>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rgbClr val="B3CB1B"/>
                </a:solidFill>
                <a:latin typeface="Arial"/>
                <a:ea typeface="+mj-ea"/>
                <a:cs typeface="+mj-cs"/>
              </a:rPr>
              <a:t>”</a:t>
            </a:r>
          </a:p>
        </p:txBody>
      </p:sp>
    </p:spTree>
    <p:extLst>
      <p:ext uri="{BB962C8B-B14F-4D97-AF65-F5344CB8AC3E}">
        <p14:creationId xmlns:p14="http://schemas.microsoft.com/office/powerpoint/2010/main" val="13320559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rgbClr val="B3CB1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338548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userDrawn="1"/>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42947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116817" y="1981200"/>
            <a:ext cx="2710157"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136333" y="2667000"/>
            <a:ext cx="2692209"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125504" y="1981200"/>
            <a:ext cx="2682566"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114950" y="2667000"/>
            <a:ext cx="2692207"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6141282" y="1981200"/>
            <a:ext cx="2670312"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6141282" y="2667000"/>
            <a:ext cx="2670312"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userDrawn="1"/>
        </p:nvCxnSpPr>
        <p:spPr>
          <a:xfrm>
            <a:off x="2970238"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5974675"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
        <p:nvSpPr>
          <p:cNvPr id="21" name="Text Placeholder 4">
            <a:extLst>
              <a:ext uri="{FF2B5EF4-FFF2-40B4-BE49-F238E27FC236}">
                <a16:creationId xmlns:a16="http://schemas.microsoft.com/office/drawing/2014/main" id="{9D626DDF-9953-437D-86DC-7D0DD2C27833}"/>
              </a:ext>
            </a:extLst>
          </p:cNvPr>
          <p:cNvSpPr>
            <a:spLocks noGrp="1"/>
          </p:cNvSpPr>
          <p:nvPr>
            <p:ph type="body" sz="quarter" idx="18"/>
          </p:nvPr>
        </p:nvSpPr>
        <p:spPr>
          <a:xfrm>
            <a:off x="9163383" y="2022449"/>
            <a:ext cx="2670312"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3">
            <a:extLst>
              <a:ext uri="{FF2B5EF4-FFF2-40B4-BE49-F238E27FC236}">
                <a16:creationId xmlns:a16="http://schemas.microsoft.com/office/drawing/2014/main" id="{E95BDE68-EB56-4922-83F4-1EA1FE23182A}"/>
              </a:ext>
            </a:extLst>
          </p:cNvPr>
          <p:cNvSpPr>
            <a:spLocks noGrp="1"/>
          </p:cNvSpPr>
          <p:nvPr>
            <p:ph type="body" sz="half" idx="19"/>
          </p:nvPr>
        </p:nvSpPr>
        <p:spPr>
          <a:xfrm>
            <a:off x="9163383" y="2708249"/>
            <a:ext cx="2670312"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3" name="Straight Connector 22">
            <a:extLst>
              <a:ext uri="{FF2B5EF4-FFF2-40B4-BE49-F238E27FC236}">
                <a16:creationId xmlns:a16="http://schemas.microsoft.com/office/drawing/2014/main" id="{5734002F-861D-48AF-9BB8-C59F72A9EAF4}"/>
              </a:ext>
            </a:extLst>
          </p:cNvPr>
          <p:cNvCxnSpPr/>
          <p:nvPr userDrawn="1"/>
        </p:nvCxnSpPr>
        <p:spPr>
          <a:xfrm>
            <a:off x="8996776" y="2174849"/>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49656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290086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lvl1pPr marL="342900" indent="-342900">
              <a:buClr>
                <a:srgbClr val="B3CB1B"/>
              </a:buClr>
              <a:buFont typeface="Wingdings 3" panose="05040102010807070707" pitchFamily="18" charset="2"/>
              <a:buChar char=""/>
              <a:defRPr/>
            </a:lvl1pPr>
            <a:lvl2pPr marL="742950" indent="-285750">
              <a:buClr>
                <a:srgbClr val="B3CB1B"/>
              </a:buClr>
              <a:buFont typeface="Wingdings 3" panose="05040102010807070707" pitchFamily="18" charset="2"/>
              <a:buChar char=""/>
              <a:defRPr/>
            </a:lvl2pPr>
            <a:lvl3pPr marL="1143000" indent="-228600">
              <a:buClr>
                <a:srgbClr val="B3CB1B"/>
              </a:buClr>
              <a:buFont typeface="Wingdings 3" panose="05040102010807070707" pitchFamily="18" charset="2"/>
              <a:buChar char=""/>
              <a:defRPr/>
            </a:lvl3pPr>
            <a:lvl4pPr marL="1600200" indent="-228600">
              <a:buClr>
                <a:srgbClr val="B3CB1B"/>
              </a:buClr>
              <a:buFont typeface="Wingdings 3" panose="05040102010807070707" pitchFamily="18" charset="2"/>
              <a:buChar char=""/>
              <a:defRPr/>
            </a:lvl4pPr>
            <a:lvl5pPr marL="2057400" indent="-228600">
              <a:buClr>
                <a:srgbClr val="B3CB1B"/>
              </a:buClr>
              <a:buFont typeface="Wingdings 3" panose="05040102010807070707" pitchFamily="18"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749506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lvl1pPr marL="342900" indent="-342900">
              <a:buClr>
                <a:srgbClr val="B3CB1B"/>
              </a:buClr>
              <a:buFont typeface="Wingdings 3" panose="05040102010807070707" pitchFamily="18" charset="2"/>
              <a:buChar char=""/>
              <a:defRPr/>
            </a:lvl1pPr>
            <a:lvl2pPr marL="742950" indent="-285750">
              <a:buClr>
                <a:srgbClr val="B3CB1B"/>
              </a:buClr>
              <a:buFont typeface="Wingdings 3" panose="05040102010807070707" pitchFamily="18" charset="2"/>
              <a:buChar char=""/>
              <a:defRPr/>
            </a:lvl2pPr>
            <a:lvl3pPr marL="1143000" indent="-228600">
              <a:buClr>
                <a:srgbClr val="B3CB1B"/>
              </a:buClr>
              <a:buFont typeface="Wingdings 3" panose="05040102010807070707" pitchFamily="18" charset="2"/>
              <a:buChar char=""/>
              <a:defRPr/>
            </a:lvl3pPr>
            <a:lvl4pPr marL="1600200" indent="-228600">
              <a:buClr>
                <a:srgbClr val="B3CB1B"/>
              </a:buClr>
              <a:buFont typeface="Wingdings 3" panose="05040102010807070707" pitchFamily="18" charset="2"/>
              <a:buChar char=""/>
              <a:defRPr/>
            </a:lvl4pPr>
            <a:lvl5pPr marL="2057400" indent="-228600">
              <a:buClr>
                <a:srgbClr val="B3CB1B"/>
              </a:buClr>
              <a:buFont typeface="Wingdings 3" panose="05040102010807070707" pitchFamily="18"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535932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Walkin">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C29070-1FD3-47A5-811F-38481046D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8125"/>
            <a:ext cx="12192000" cy="6381750"/>
          </a:xfrm>
          <a:prstGeom prst="rect">
            <a:avLst/>
          </a:prstGeom>
        </p:spPr>
      </p:pic>
      <p:pic>
        <p:nvPicPr>
          <p:cNvPr id="19" name="Picture 18" hidden="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spTree>
    <p:extLst>
      <p:ext uri="{BB962C8B-B14F-4D97-AF65-F5344CB8AC3E}">
        <p14:creationId xmlns:p14="http://schemas.microsoft.com/office/powerpoint/2010/main" val="1949868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602410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p:txBody>
          <a:bodyPr/>
          <a:lstStyle>
            <a:lvl1pPr marL="342900" indent="-342900">
              <a:buClr>
                <a:srgbClr val="B3CB1B"/>
              </a:buClr>
              <a:buFont typeface="Wingdings 3" panose="05040102010807070707" pitchFamily="18" charset="2"/>
              <a:buChar char=""/>
              <a:defRPr/>
            </a:lvl1pPr>
            <a:lvl2pPr marL="742950" indent="-285750">
              <a:buClr>
                <a:srgbClr val="B3CB1B"/>
              </a:buClr>
              <a:buFont typeface="Wingdings 3" panose="05040102010807070707" pitchFamily="18" charset="2"/>
              <a:buChar char=""/>
              <a:defRPr/>
            </a:lvl2pPr>
            <a:lvl3pPr marL="1143000" indent="-228600">
              <a:buClr>
                <a:srgbClr val="B3CB1B"/>
              </a:buClr>
              <a:buFont typeface="Wingdings 3" panose="05040102010807070707" pitchFamily="18" charset="2"/>
              <a:buChar char=""/>
              <a:defRPr/>
            </a:lvl3pPr>
            <a:lvl4pPr marL="1600200" indent="-228600">
              <a:buClr>
                <a:srgbClr val="B3CB1B"/>
              </a:buClr>
              <a:buFont typeface="Wingdings 3" panose="05040102010807070707" pitchFamily="18" charset="2"/>
              <a:buChar char=""/>
              <a:defRPr/>
            </a:lvl4pPr>
            <a:lvl5pPr marL="2057400" indent="-228600">
              <a:buClr>
                <a:srgbClr val="B3CB1B"/>
              </a:buClr>
              <a:buFont typeface="Wingdings 3" panose="05040102010807070707" pitchFamily="18"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796027F-7875-4030-9381-8BD8C4F21935}"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458098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ext Chunking: Four Items">
    <p:spTree>
      <p:nvGrpSpPr>
        <p:cNvPr id="1" name=""/>
        <p:cNvGrpSpPr/>
        <p:nvPr/>
      </p:nvGrpSpPr>
      <p:grpSpPr>
        <a:xfrm>
          <a:off x="0" y="0"/>
          <a:ext cx="0" cy="0"/>
          <a:chOff x="0" y="0"/>
          <a:chExt cx="0" cy="0"/>
        </a:xfrm>
      </p:grpSpPr>
      <p:sp>
        <p:nvSpPr>
          <p:cNvPr id="18" name="Content Placeholder 10"/>
          <p:cNvSpPr>
            <a:spLocks noGrp="1"/>
          </p:cNvSpPr>
          <p:nvPr>
            <p:ph sz="quarter" idx="15" hasCustomPrompt="1"/>
          </p:nvPr>
        </p:nvSpPr>
        <p:spPr>
          <a:xfrm>
            <a:off x="6217330" y="4088337"/>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Content Placeholder 10"/>
          <p:cNvSpPr>
            <a:spLocks noGrp="1"/>
          </p:cNvSpPr>
          <p:nvPr>
            <p:ph sz="quarter" idx="14" hasCustomPrompt="1"/>
          </p:nvPr>
        </p:nvSpPr>
        <p:spPr>
          <a:xfrm>
            <a:off x="701336" y="4088337"/>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8" name="Content Placeholder 10"/>
          <p:cNvSpPr>
            <a:spLocks noGrp="1"/>
          </p:cNvSpPr>
          <p:nvPr>
            <p:ph sz="quarter" idx="13" hasCustomPrompt="1"/>
          </p:nvPr>
        </p:nvSpPr>
        <p:spPr>
          <a:xfrm>
            <a:off x="6217330" y="2193545"/>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7" name="Content Placeholder 10"/>
          <p:cNvSpPr>
            <a:spLocks noGrp="1"/>
          </p:cNvSpPr>
          <p:nvPr>
            <p:ph sz="quarter" idx="12" hasCustomPrompt="1"/>
          </p:nvPr>
        </p:nvSpPr>
        <p:spPr>
          <a:xfrm>
            <a:off x="701336" y="2193545"/>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1" name="Title Placeholder 1"/>
          <p:cNvSpPr>
            <a:spLocks noGrp="1"/>
          </p:cNvSpPr>
          <p:nvPr>
            <p:ph type="title" hasCustomPrompt="1"/>
          </p:nvPr>
        </p:nvSpPr>
        <p:spPr>
          <a:xfrm>
            <a:off x="706519" y="588392"/>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Title Case</a:t>
            </a:r>
          </a:p>
        </p:txBody>
      </p:sp>
    </p:spTree>
    <p:extLst>
      <p:ext uri="{BB962C8B-B14F-4D97-AF65-F5344CB8AC3E}">
        <p14:creationId xmlns:p14="http://schemas.microsoft.com/office/powerpoint/2010/main" val="3653459143"/>
      </p:ext>
    </p:extLst>
  </p:cSld>
  <p:clrMapOvr>
    <a:masterClrMapping/>
  </p:clrMapOvr>
  <p:extLst>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Content Placeholder 7">
            <a:extLst>
              <a:ext uri="{FF2B5EF4-FFF2-40B4-BE49-F238E27FC236}">
                <a16:creationId xmlns:a16="http://schemas.microsoft.com/office/drawing/2014/main" id="{1F9AEE7D-B468-C223-0E12-812401D73CC1}"/>
              </a:ext>
            </a:extLst>
          </p:cNvPr>
          <p:cNvSpPr>
            <a:spLocks noGrp="1"/>
          </p:cNvSpPr>
          <p:nvPr>
            <p:ph sz="quarter" idx="15"/>
          </p:nvPr>
        </p:nvSpPr>
        <p:spPr>
          <a:xfrm>
            <a:off x="4589518" y="3910313"/>
            <a:ext cx="3491065" cy="1618875"/>
          </a:xfrm>
          <a:prstGeom prst="roundRect">
            <a:avLst/>
          </a:prstGeom>
          <a:solidFill>
            <a:srgbClr val="B03363"/>
          </a:solidFill>
        </p:spPr>
        <p:txBody>
          <a:bodyPr anchor="ctr">
            <a:normAutofit/>
          </a:bodyPr>
          <a:lstStyle>
            <a:lvl1pPr marL="0" indent="0" algn="ctr">
              <a:buNone/>
              <a:defRPr>
                <a:solidFill>
                  <a:schemeClr val="tx1"/>
                </a:solidFill>
              </a:defRPr>
            </a:lvl1pPr>
          </a:lstStyle>
          <a:p>
            <a:endParaRPr lang="en-GB" dirty="0">
              <a:solidFill>
                <a:schemeClr val="tx1"/>
              </a:solidFill>
            </a:endParaRPr>
          </a:p>
        </p:txBody>
      </p:sp>
      <p:sp>
        <p:nvSpPr>
          <p:cNvPr id="6" name="Content Placeholder 6">
            <a:extLst>
              <a:ext uri="{FF2B5EF4-FFF2-40B4-BE49-F238E27FC236}">
                <a16:creationId xmlns:a16="http://schemas.microsoft.com/office/drawing/2014/main" id="{8657C140-C718-B573-C3E3-7348CAFF672B}"/>
              </a:ext>
            </a:extLst>
          </p:cNvPr>
          <p:cNvSpPr>
            <a:spLocks noGrp="1"/>
          </p:cNvSpPr>
          <p:nvPr>
            <p:ph sz="quarter" idx="14"/>
          </p:nvPr>
        </p:nvSpPr>
        <p:spPr>
          <a:xfrm>
            <a:off x="578643" y="3910313"/>
            <a:ext cx="3491065" cy="1618875"/>
          </a:xfrm>
          <a:prstGeom prst="roundRect">
            <a:avLst/>
          </a:prstGeom>
          <a:solidFill>
            <a:srgbClr val="9BC850"/>
          </a:solidFill>
        </p:spPr>
        <p:txBody>
          <a:bodyPr anchor="ctr">
            <a:normAutofit/>
          </a:bodyPr>
          <a:lstStyle>
            <a:lvl1pPr marL="0" indent="0" algn="ctr">
              <a:buNone/>
              <a:defRPr>
                <a:solidFill>
                  <a:schemeClr val="tx1"/>
                </a:solidFill>
              </a:defRPr>
            </a:lvl1pPr>
          </a:lstStyle>
          <a:p>
            <a:endParaRPr lang="en-GB" dirty="0">
              <a:solidFill>
                <a:schemeClr val="tx1"/>
              </a:solidFill>
            </a:endParaRPr>
          </a:p>
        </p:txBody>
      </p:sp>
      <p:sp>
        <p:nvSpPr>
          <p:cNvPr id="7" name="Content Placeholder 5">
            <a:extLst>
              <a:ext uri="{FF2B5EF4-FFF2-40B4-BE49-F238E27FC236}">
                <a16:creationId xmlns:a16="http://schemas.microsoft.com/office/drawing/2014/main" id="{5F475FC9-2129-6222-E387-D766C69EBFDF}"/>
              </a:ext>
            </a:extLst>
          </p:cNvPr>
          <p:cNvSpPr>
            <a:spLocks noGrp="1"/>
          </p:cNvSpPr>
          <p:nvPr>
            <p:ph sz="quarter" idx="13"/>
          </p:nvPr>
        </p:nvSpPr>
        <p:spPr>
          <a:xfrm>
            <a:off x="4589518" y="2015521"/>
            <a:ext cx="3491065" cy="1618875"/>
          </a:xfrm>
          <a:prstGeom prst="roundRect">
            <a:avLst/>
          </a:prstGeom>
          <a:solidFill>
            <a:srgbClr val="F05A28"/>
          </a:solidFill>
        </p:spPr>
        <p:txBody>
          <a:bodyPr anchor="ctr">
            <a:normAutofit fontScale="92500"/>
          </a:bodyPr>
          <a:lstStyle>
            <a:lvl1pPr marL="0" indent="0" algn="ctr">
              <a:buNone/>
              <a:defRPr>
                <a:solidFill>
                  <a:schemeClr val="tx1"/>
                </a:solidFill>
              </a:defRPr>
            </a:lvl1pPr>
          </a:lstStyle>
          <a:p>
            <a:endParaRPr lang="en-GB" dirty="0">
              <a:solidFill>
                <a:schemeClr val="tx1"/>
              </a:solidFill>
            </a:endParaRPr>
          </a:p>
        </p:txBody>
      </p:sp>
      <p:sp>
        <p:nvSpPr>
          <p:cNvPr id="8" name="Content Placeholder 4">
            <a:extLst>
              <a:ext uri="{FF2B5EF4-FFF2-40B4-BE49-F238E27FC236}">
                <a16:creationId xmlns:a16="http://schemas.microsoft.com/office/drawing/2014/main" id="{B8C15BDD-5E7D-3A2D-A3FF-3B02D9BE14E3}"/>
              </a:ext>
            </a:extLst>
          </p:cNvPr>
          <p:cNvSpPr>
            <a:spLocks noGrp="1"/>
          </p:cNvSpPr>
          <p:nvPr>
            <p:ph sz="quarter" idx="12"/>
          </p:nvPr>
        </p:nvSpPr>
        <p:spPr>
          <a:xfrm>
            <a:off x="578643" y="2015521"/>
            <a:ext cx="3491065" cy="1618875"/>
          </a:xfrm>
          <a:prstGeom prst="roundRect">
            <a:avLst/>
          </a:prstGeom>
          <a:solidFill>
            <a:srgbClr val="2A9EBC"/>
          </a:solidFill>
        </p:spPr>
        <p:txBody>
          <a:bodyPr anchor="ctr">
            <a:normAutofit fontScale="92500" lnSpcReduction="10000"/>
          </a:bodyPr>
          <a:lstStyle>
            <a:lvl1pPr marL="0" indent="0" algn="ctr">
              <a:buNone/>
              <a:defRPr>
                <a:solidFill>
                  <a:schemeClr val="tx1"/>
                </a:solidFill>
              </a:defRPr>
            </a:lvl1pPr>
          </a:lstStyle>
          <a:p>
            <a:endParaRPr lang="en-GB" dirty="0">
              <a:solidFill>
                <a:schemeClr val="tx1"/>
              </a:solidFill>
            </a:endParaRPr>
          </a:p>
        </p:txBody>
      </p:sp>
      <p:sp>
        <p:nvSpPr>
          <p:cNvPr id="9" name="Title 7">
            <a:extLst>
              <a:ext uri="{FF2B5EF4-FFF2-40B4-BE49-F238E27FC236}">
                <a16:creationId xmlns:a16="http://schemas.microsoft.com/office/drawing/2014/main" id="{9603EB50-34B0-3F97-0D3E-E387D0D35969}"/>
              </a:ext>
            </a:extLst>
          </p:cNvPr>
          <p:cNvSpPr>
            <a:spLocks noGrp="1"/>
          </p:cNvSpPr>
          <p:nvPr>
            <p:ph type="title"/>
          </p:nvPr>
        </p:nvSpPr>
        <p:spPr>
          <a:xfrm>
            <a:off x="646111" y="452718"/>
            <a:ext cx="9404723" cy="1400530"/>
          </a:xfrm>
        </p:spPr>
        <p:txBody>
          <a:bodyPr/>
          <a:lstStyle/>
          <a:p>
            <a:pPr algn="l"/>
            <a:endParaRPr lang="en-GB" dirty="0"/>
          </a:p>
        </p:txBody>
      </p:sp>
      <p:sp>
        <p:nvSpPr>
          <p:cNvPr id="12" name="Picture Placeholder 11">
            <a:extLst>
              <a:ext uri="{FF2B5EF4-FFF2-40B4-BE49-F238E27FC236}">
                <a16:creationId xmlns:a16="http://schemas.microsoft.com/office/drawing/2014/main" id="{4D4089C1-A10B-6451-9677-61D9825CCF65}"/>
              </a:ext>
            </a:extLst>
          </p:cNvPr>
          <p:cNvSpPr>
            <a:spLocks noGrp="1"/>
          </p:cNvSpPr>
          <p:nvPr>
            <p:ph type="pic" sz="quarter" idx="16"/>
          </p:nvPr>
        </p:nvSpPr>
        <p:spPr>
          <a:xfrm>
            <a:off x="9056949" y="2388064"/>
            <a:ext cx="2936875" cy="2906712"/>
          </a:xfrm>
        </p:spPr>
        <p:txBody>
          <a:bodyPr/>
          <a:lstStyle>
            <a:lvl1pPr marL="0" indent="0">
              <a:buNone/>
              <a:defRPr/>
            </a:lvl1pPr>
          </a:lstStyle>
          <a:p>
            <a:endParaRPr lang="en-GB" dirty="0"/>
          </a:p>
        </p:txBody>
      </p:sp>
    </p:spTree>
    <p:extLst>
      <p:ext uri="{BB962C8B-B14F-4D97-AF65-F5344CB8AC3E}">
        <p14:creationId xmlns:p14="http://schemas.microsoft.com/office/powerpoint/2010/main" val="3543713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bg/>
                                          </p:spTgt>
                                        </p:tgtEl>
                                        <p:attrNameLst>
                                          <p:attrName>style.visibility</p:attrName>
                                        </p:attrNameLst>
                                      </p:cBhvr>
                                      <p:to>
                                        <p:strVal val="visible"/>
                                      </p:to>
                                    </p:set>
                                    <p:animEffect transition="in" filter="fade">
                                      <p:cBhvr>
                                        <p:cTn id="15" dur="500"/>
                                        <p:tgtEl>
                                          <p:spTgt spid="7">
                                            <p:bg/>
                                          </p:spTgt>
                                        </p:tgtEl>
                                      </p:cBhvr>
                                    </p:animEffect>
                                  </p:childTnLst>
                                </p:cTn>
                              </p:par>
                              <p:par>
                                <p:cTn id="16" presetID="10" presetClass="entr" presetSubtype="0" fill="hold" grpId="0" nodeType="withEffect" nodePh="1">
                                  <p:stCondLst>
                                    <p:cond delay="0"/>
                                  </p:stCondLst>
                                  <p:endCondLst>
                                    <p:cond evt="begin" delay="0">
                                      <p:tn val="16"/>
                                    </p:cond>
                                  </p:end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fade">
                                      <p:cBhvr>
                                        <p:cTn id="18" dur="500"/>
                                        <p:tgtEl>
                                          <p:spTgt spid="7">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bg/>
                                          </p:spTgt>
                                        </p:tgtEl>
                                        <p:attrNameLst>
                                          <p:attrName>style.visibility</p:attrName>
                                        </p:attrNameLst>
                                      </p:cBhvr>
                                      <p:to>
                                        <p:strVal val="visible"/>
                                      </p:to>
                                    </p:set>
                                    <p:animEffect transition="in" filter="fade">
                                      <p:cBhvr>
                                        <p:cTn id="23" dur="500"/>
                                        <p:tgtEl>
                                          <p:spTgt spid="6">
                                            <p:bg/>
                                          </p:spTgt>
                                        </p:tgtEl>
                                      </p:cBhvr>
                                    </p:animEffect>
                                  </p:childTnLst>
                                </p:cTn>
                              </p:par>
                              <p:par>
                                <p:cTn id="24" presetID="10" presetClass="entr" presetSubtype="0" fill="hold" grpId="0" nodeType="withEffect" nodePh="1">
                                  <p:stCondLst>
                                    <p:cond delay="0"/>
                                  </p:stCondLst>
                                  <p:endCondLst>
                                    <p:cond evt="begin" delay="0">
                                      <p:tn val="24"/>
                                    </p:cond>
                                  </p:end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fade">
                                      <p:cBhvr>
                                        <p:cTn id="26" dur="500"/>
                                        <p:tgtEl>
                                          <p:spTgt spid="6">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bg/>
                                          </p:spTgt>
                                        </p:tgtEl>
                                        <p:attrNameLst>
                                          <p:attrName>style.visibility</p:attrName>
                                        </p:attrNameLst>
                                      </p:cBhvr>
                                      <p:to>
                                        <p:strVal val="visible"/>
                                      </p:to>
                                    </p:set>
                                    <p:animEffect transition="in" filter="fade">
                                      <p:cBhvr>
                                        <p:cTn id="31" dur="500"/>
                                        <p:tgtEl>
                                          <p:spTgt spid="5">
                                            <p:bg/>
                                          </p:spTgt>
                                        </p:tgtEl>
                                      </p:cBhvr>
                                    </p:animEffect>
                                  </p:childTnLst>
                                </p:cTn>
                              </p:par>
                              <p:par>
                                <p:cTn id="32" presetID="10" presetClass="entr" presetSubtype="0" fill="hold" grpId="0" nodeType="withEffect" nodePh="1">
                                  <p:stCondLst>
                                    <p:cond delay="0"/>
                                  </p:stCondLst>
                                  <p:endCondLst>
                                    <p:cond evt="begin" delay="0">
                                      <p:tn val="32"/>
                                    </p:cond>
                                  </p:endCondLst>
                                  <p:childTnLst>
                                    <p:set>
                                      <p:cBhvr>
                                        <p:cTn id="33" dur="1" fill="hold">
                                          <p:stCondLst>
                                            <p:cond delay="0"/>
                                          </p:stCondLst>
                                        </p:cTn>
                                        <p:tgtEl>
                                          <p:spTgt spid="5">
                                            <p:txEl>
                                              <p:pRg st="0" end="0"/>
                                            </p:txEl>
                                          </p:spTgt>
                                        </p:tgtEl>
                                        <p:attrNameLst>
                                          <p:attrName>style.visibility</p:attrName>
                                        </p:attrNameLst>
                                      </p:cBhvr>
                                      <p:to>
                                        <p:strVal val="visible"/>
                                      </p:to>
                                    </p:set>
                                    <p:animEffect transition="in" filter="fade">
                                      <p:cBhvr>
                                        <p:cTn id="3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tmplLst>
          <p:tmpl>
            <p:tnLst>
              <p:par>
                <p:cTn presetID="10"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uiExpand="1" build="p" animBg="1">
        <p:tmplLst>
          <p:tmpl>
            <p:tnLst>
              <p:par>
                <p:cTn presetID="10"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uiExpand="1" build="p" animBg="1">
        <p:tmplLst>
          <p:tmpl>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8" grpId="0" uiExpand="1" build="p" animBg="1">
        <p:tmplLst>
          <p:tmpl>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Content Placeholder 7">
            <a:extLst>
              <a:ext uri="{FF2B5EF4-FFF2-40B4-BE49-F238E27FC236}">
                <a16:creationId xmlns:a16="http://schemas.microsoft.com/office/drawing/2014/main" id="{1F9AEE7D-B468-C223-0E12-812401D73CC1}"/>
              </a:ext>
            </a:extLst>
          </p:cNvPr>
          <p:cNvSpPr>
            <a:spLocks noGrp="1"/>
          </p:cNvSpPr>
          <p:nvPr>
            <p:ph sz="quarter" idx="15"/>
          </p:nvPr>
        </p:nvSpPr>
        <p:spPr>
          <a:xfrm>
            <a:off x="8428737" y="3910313"/>
            <a:ext cx="3491065" cy="1618875"/>
          </a:xfrm>
          <a:prstGeom prst="roundRect">
            <a:avLst/>
          </a:prstGeom>
          <a:solidFill>
            <a:srgbClr val="B03363"/>
          </a:solidFill>
        </p:spPr>
        <p:txBody>
          <a:bodyPr anchor="ctr">
            <a:normAutofit/>
          </a:bodyPr>
          <a:lstStyle>
            <a:lvl1pPr marL="0" indent="0" algn="ctr">
              <a:buNone/>
              <a:defRPr>
                <a:solidFill>
                  <a:schemeClr val="tx1"/>
                </a:solidFill>
              </a:defRPr>
            </a:lvl1pPr>
          </a:lstStyle>
          <a:p>
            <a:endParaRPr lang="en-GB" dirty="0">
              <a:solidFill>
                <a:schemeClr val="tx1"/>
              </a:solidFill>
            </a:endParaRPr>
          </a:p>
        </p:txBody>
      </p:sp>
      <p:sp>
        <p:nvSpPr>
          <p:cNvPr id="6" name="Content Placeholder 6">
            <a:extLst>
              <a:ext uri="{FF2B5EF4-FFF2-40B4-BE49-F238E27FC236}">
                <a16:creationId xmlns:a16="http://schemas.microsoft.com/office/drawing/2014/main" id="{8657C140-C718-B573-C3E3-7348CAFF672B}"/>
              </a:ext>
            </a:extLst>
          </p:cNvPr>
          <p:cNvSpPr>
            <a:spLocks noGrp="1"/>
          </p:cNvSpPr>
          <p:nvPr>
            <p:ph sz="quarter" idx="14"/>
          </p:nvPr>
        </p:nvSpPr>
        <p:spPr>
          <a:xfrm>
            <a:off x="4417862" y="3910313"/>
            <a:ext cx="3491065" cy="1618875"/>
          </a:xfrm>
          <a:prstGeom prst="roundRect">
            <a:avLst/>
          </a:prstGeom>
          <a:solidFill>
            <a:srgbClr val="9BC850"/>
          </a:solidFill>
        </p:spPr>
        <p:txBody>
          <a:bodyPr anchor="ctr">
            <a:normAutofit/>
          </a:bodyPr>
          <a:lstStyle>
            <a:lvl1pPr marL="0" indent="0" algn="ctr">
              <a:buNone/>
              <a:defRPr>
                <a:solidFill>
                  <a:schemeClr val="tx1"/>
                </a:solidFill>
              </a:defRPr>
            </a:lvl1pPr>
          </a:lstStyle>
          <a:p>
            <a:endParaRPr lang="en-GB" dirty="0">
              <a:solidFill>
                <a:schemeClr val="tx1"/>
              </a:solidFill>
            </a:endParaRPr>
          </a:p>
        </p:txBody>
      </p:sp>
      <p:sp>
        <p:nvSpPr>
          <p:cNvPr id="7" name="Content Placeholder 5">
            <a:extLst>
              <a:ext uri="{FF2B5EF4-FFF2-40B4-BE49-F238E27FC236}">
                <a16:creationId xmlns:a16="http://schemas.microsoft.com/office/drawing/2014/main" id="{5F475FC9-2129-6222-E387-D766C69EBFDF}"/>
              </a:ext>
            </a:extLst>
          </p:cNvPr>
          <p:cNvSpPr>
            <a:spLocks noGrp="1"/>
          </p:cNvSpPr>
          <p:nvPr>
            <p:ph sz="quarter" idx="13"/>
          </p:nvPr>
        </p:nvSpPr>
        <p:spPr>
          <a:xfrm>
            <a:off x="8428737" y="2015521"/>
            <a:ext cx="3491065" cy="1618875"/>
          </a:xfrm>
          <a:prstGeom prst="roundRect">
            <a:avLst/>
          </a:prstGeom>
          <a:solidFill>
            <a:srgbClr val="F05A28"/>
          </a:solidFill>
        </p:spPr>
        <p:txBody>
          <a:bodyPr anchor="ctr">
            <a:normAutofit fontScale="92500"/>
          </a:bodyPr>
          <a:lstStyle>
            <a:lvl1pPr marL="0" indent="0" algn="ctr">
              <a:buNone/>
              <a:defRPr>
                <a:solidFill>
                  <a:schemeClr val="tx1"/>
                </a:solidFill>
              </a:defRPr>
            </a:lvl1pPr>
          </a:lstStyle>
          <a:p>
            <a:endParaRPr lang="en-GB" dirty="0">
              <a:solidFill>
                <a:schemeClr val="tx1"/>
              </a:solidFill>
            </a:endParaRPr>
          </a:p>
        </p:txBody>
      </p:sp>
      <p:sp>
        <p:nvSpPr>
          <p:cNvPr id="8" name="Content Placeholder 4">
            <a:extLst>
              <a:ext uri="{FF2B5EF4-FFF2-40B4-BE49-F238E27FC236}">
                <a16:creationId xmlns:a16="http://schemas.microsoft.com/office/drawing/2014/main" id="{B8C15BDD-5E7D-3A2D-A3FF-3B02D9BE14E3}"/>
              </a:ext>
            </a:extLst>
          </p:cNvPr>
          <p:cNvSpPr>
            <a:spLocks noGrp="1"/>
          </p:cNvSpPr>
          <p:nvPr>
            <p:ph sz="quarter" idx="12"/>
          </p:nvPr>
        </p:nvSpPr>
        <p:spPr>
          <a:xfrm>
            <a:off x="4417862" y="2015521"/>
            <a:ext cx="3491065" cy="1618875"/>
          </a:xfrm>
          <a:prstGeom prst="roundRect">
            <a:avLst/>
          </a:prstGeom>
          <a:solidFill>
            <a:srgbClr val="2A9EBC"/>
          </a:solidFill>
        </p:spPr>
        <p:txBody>
          <a:bodyPr anchor="ctr">
            <a:normAutofit fontScale="92500" lnSpcReduction="10000"/>
          </a:bodyPr>
          <a:lstStyle>
            <a:lvl1pPr marL="0" indent="0" algn="ctr">
              <a:buNone/>
              <a:defRPr>
                <a:solidFill>
                  <a:schemeClr val="tx1"/>
                </a:solidFill>
              </a:defRPr>
            </a:lvl1pPr>
          </a:lstStyle>
          <a:p>
            <a:endParaRPr lang="en-GB" dirty="0">
              <a:solidFill>
                <a:schemeClr val="tx1"/>
              </a:solidFill>
            </a:endParaRPr>
          </a:p>
        </p:txBody>
      </p:sp>
      <p:sp>
        <p:nvSpPr>
          <p:cNvPr id="9" name="Title 7">
            <a:extLst>
              <a:ext uri="{FF2B5EF4-FFF2-40B4-BE49-F238E27FC236}">
                <a16:creationId xmlns:a16="http://schemas.microsoft.com/office/drawing/2014/main" id="{9603EB50-34B0-3F97-0D3E-E387D0D35969}"/>
              </a:ext>
            </a:extLst>
          </p:cNvPr>
          <p:cNvSpPr>
            <a:spLocks noGrp="1"/>
          </p:cNvSpPr>
          <p:nvPr>
            <p:ph type="title"/>
          </p:nvPr>
        </p:nvSpPr>
        <p:spPr>
          <a:xfrm>
            <a:off x="646111" y="452718"/>
            <a:ext cx="9404723" cy="1400530"/>
          </a:xfrm>
        </p:spPr>
        <p:txBody>
          <a:bodyPr/>
          <a:lstStyle/>
          <a:p>
            <a:pPr algn="l"/>
            <a:endParaRPr lang="en-GB" dirty="0"/>
          </a:p>
        </p:txBody>
      </p:sp>
      <p:sp>
        <p:nvSpPr>
          <p:cNvPr id="2" name="Picture Placeholder 11">
            <a:extLst>
              <a:ext uri="{FF2B5EF4-FFF2-40B4-BE49-F238E27FC236}">
                <a16:creationId xmlns:a16="http://schemas.microsoft.com/office/drawing/2014/main" id="{97F5830A-73AF-D644-E9B8-424A6E07EA3D}"/>
              </a:ext>
            </a:extLst>
          </p:cNvPr>
          <p:cNvSpPr>
            <a:spLocks noGrp="1"/>
          </p:cNvSpPr>
          <p:nvPr>
            <p:ph type="pic" sz="quarter" idx="16"/>
          </p:nvPr>
        </p:nvSpPr>
        <p:spPr>
          <a:xfrm>
            <a:off x="639477" y="2388064"/>
            <a:ext cx="2936875" cy="2906712"/>
          </a:xfrm>
        </p:spPr>
        <p:txBody>
          <a:bodyPr/>
          <a:lstStyle>
            <a:lvl1pPr marL="0" indent="0">
              <a:buNone/>
              <a:defRPr/>
            </a:lvl1pPr>
          </a:lstStyle>
          <a:p>
            <a:endParaRPr lang="en-GB" dirty="0"/>
          </a:p>
        </p:txBody>
      </p:sp>
    </p:spTree>
    <p:extLst>
      <p:ext uri="{BB962C8B-B14F-4D97-AF65-F5344CB8AC3E}">
        <p14:creationId xmlns:p14="http://schemas.microsoft.com/office/powerpoint/2010/main" val="3042634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bg/>
                                          </p:spTgt>
                                        </p:tgtEl>
                                        <p:attrNameLst>
                                          <p:attrName>style.visibility</p:attrName>
                                        </p:attrNameLst>
                                      </p:cBhvr>
                                      <p:to>
                                        <p:strVal val="visible"/>
                                      </p:to>
                                    </p:set>
                                    <p:animEffect transition="in" filter="fade">
                                      <p:cBhvr>
                                        <p:cTn id="15" dur="500"/>
                                        <p:tgtEl>
                                          <p:spTgt spid="7">
                                            <p:bg/>
                                          </p:spTgt>
                                        </p:tgtEl>
                                      </p:cBhvr>
                                    </p:animEffect>
                                  </p:childTnLst>
                                </p:cTn>
                              </p:par>
                              <p:par>
                                <p:cTn id="16" presetID="10" presetClass="entr" presetSubtype="0" fill="hold" grpId="0" nodeType="withEffect" nodePh="1">
                                  <p:stCondLst>
                                    <p:cond delay="0"/>
                                  </p:stCondLst>
                                  <p:endCondLst>
                                    <p:cond evt="begin" delay="0">
                                      <p:tn val="16"/>
                                    </p:cond>
                                  </p:end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fade">
                                      <p:cBhvr>
                                        <p:cTn id="18" dur="500"/>
                                        <p:tgtEl>
                                          <p:spTgt spid="7">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bg/>
                                          </p:spTgt>
                                        </p:tgtEl>
                                        <p:attrNameLst>
                                          <p:attrName>style.visibility</p:attrName>
                                        </p:attrNameLst>
                                      </p:cBhvr>
                                      <p:to>
                                        <p:strVal val="visible"/>
                                      </p:to>
                                    </p:set>
                                    <p:animEffect transition="in" filter="fade">
                                      <p:cBhvr>
                                        <p:cTn id="23" dur="500"/>
                                        <p:tgtEl>
                                          <p:spTgt spid="6">
                                            <p:bg/>
                                          </p:spTgt>
                                        </p:tgtEl>
                                      </p:cBhvr>
                                    </p:animEffect>
                                  </p:childTnLst>
                                </p:cTn>
                              </p:par>
                              <p:par>
                                <p:cTn id="24" presetID="10" presetClass="entr" presetSubtype="0" fill="hold" grpId="0" nodeType="withEffect" nodePh="1">
                                  <p:stCondLst>
                                    <p:cond delay="0"/>
                                  </p:stCondLst>
                                  <p:endCondLst>
                                    <p:cond evt="begin" delay="0">
                                      <p:tn val="24"/>
                                    </p:cond>
                                  </p:end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fade">
                                      <p:cBhvr>
                                        <p:cTn id="26" dur="500"/>
                                        <p:tgtEl>
                                          <p:spTgt spid="6">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bg/>
                                          </p:spTgt>
                                        </p:tgtEl>
                                        <p:attrNameLst>
                                          <p:attrName>style.visibility</p:attrName>
                                        </p:attrNameLst>
                                      </p:cBhvr>
                                      <p:to>
                                        <p:strVal val="visible"/>
                                      </p:to>
                                    </p:set>
                                    <p:animEffect transition="in" filter="fade">
                                      <p:cBhvr>
                                        <p:cTn id="31" dur="500"/>
                                        <p:tgtEl>
                                          <p:spTgt spid="5">
                                            <p:bg/>
                                          </p:spTgt>
                                        </p:tgtEl>
                                      </p:cBhvr>
                                    </p:animEffect>
                                  </p:childTnLst>
                                </p:cTn>
                              </p:par>
                              <p:par>
                                <p:cTn id="32" presetID="10" presetClass="entr" presetSubtype="0" fill="hold" grpId="0" nodeType="withEffect" nodePh="1">
                                  <p:stCondLst>
                                    <p:cond delay="0"/>
                                  </p:stCondLst>
                                  <p:endCondLst>
                                    <p:cond evt="begin" delay="0">
                                      <p:tn val="32"/>
                                    </p:cond>
                                  </p:endCondLst>
                                  <p:childTnLst>
                                    <p:set>
                                      <p:cBhvr>
                                        <p:cTn id="33" dur="1" fill="hold">
                                          <p:stCondLst>
                                            <p:cond delay="0"/>
                                          </p:stCondLst>
                                        </p:cTn>
                                        <p:tgtEl>
                                          <p:spTgt spid="5">
                                            <p:txEl>
                                              <p:pRg st="0" end="0"/>
                                            </p:txEl>
                                          </p:spTgt>
                                        </p:tgtEl>
                                        <p:attrNameLst>
                                          <p:attrName>style.visibility</p:attrName>
                                        </p:attrNameLst>
                                      </p:cBhvr>
                                      <p:to>
                                        <p:strVal val="visible"/>
                                      </p:to>
                                    </p:set>
                                    <p:animEffect transition="in" filter="fade">
                                      <p:cBhvr>
                                        <p:cTn id="3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tmplLst>
          <p:tmpl>
            <p:tnLst>
              <p:par>
                <p:cTn presetID="10"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uiExpand="1" build="p" animBg="1">
        <p:tmplLst>
          <p:tmpl>
            <p:tnLst>
              <p:par>
                <p:cTn presetID="10"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uiExpand="1" build="p" animBg="1">
        <p:tmplLst>
          <p:tmpl>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8" grpId="0" uiExpand="1" build="p" animBg="1">
        <p:tmplLst>
          <p:tmpl>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33799-33C6-4B87-B4C1-6507DFD4D8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73A7C53-D817-48E9-BE86-10929FDB0E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E2263F0-FDE6-44BB-AB9C-F6DED45E3526}"/>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5CB77C7A-3043-4387-A768-7549D20E59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3A87E23-3214-4DBF-A65C-7FFC6E3D73A7}"/>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1512574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871B8-BD97-4299-AC63-DA410DB7DE9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96FF526-24CE-4DB4-B665-4185896C24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7687AF6-3782-4C99-88C1-40A89DFC2606}"/>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8CDB6719-BFEF-4A46-962D-AB18487BF70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17B8576-B9D1-496E-AE8B-F62E357F0B57}"/>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13811609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68E1-882B-447E-9DB8-FFD03542EC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49355A1-79B5-447E-AF1F-A95A3CEB9C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CE7856-405D-4942-9F54-8533C3FAC15C}"/>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EB14E167-CD32-4416-ACEE-ABECF85260B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3B5106-965D-4BE9-A17A-47FE5800E9BF}"/>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22975725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315B0-1810-445D-A125-20DAABC86F6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736F640-1B16-4DC3-89C8-8C742D5D82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FCC6575-6B4A-4054-906F-99766ECF1A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21AA092-EE7F-41B3-8925-C43E85560C87}"/>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6" name="Footer Placeholder 5">
            <a:extLst>
              <a:ext uri="{FF2B5EF4-FFF2-40B4-BE49-F238E27FC236}">
                <a16:creationId xmlns:a16="http://schemas.microsoft.com/office/drawing/2014/main" id="{40567476-C23A-4347-A8EB-91385073EDA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4BAB805-C9DB-45DB-AD43-0B68BDF4F7AF}"/>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8845812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23A1-6A10-46CA-BBC8-3E22713BCE9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4E70AE4-7893-47A9-9914-D17ECD783B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497E17-043E-4087-A5DC-CB9A0267A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4DB6E8C-00D3-4844-AC99-38ADEB14B6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8E9A44-7511-456E-A0A5-AC62DE1B4A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51DAC4C-757D-49CA-B8F1-6445C979DDD8}"/>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8" name="Footer Placeholder 7">
            <a:extLst>
              <a:ext uri="{FF2B5EF4-FFF2-40B4-BE49-F238E27FC236}">
                <a16:creationId xmlns:a16="http://schemas.microsoft.com/office/drawing/2014/main" id="{FCBAC8E2-567F-49C6-9FD1-C03C6535FBF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A58F73E-BC05-4074-B326-D23746CF93F7}"/>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38749642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D3762-D937-4BCB-ADB1-2896D23229E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81850-F2DC-4647-938C-4F4C5F67FB81}"/>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4" name="Footer Placeholder 3">
            <a:extLst>
              <a:ext uri="{FF2B5EF4-FFF2-40B4-BE49-F238E27FC236}">
                <a16:creationId xmlns:a16="http://schemas.microsoft.com/office/drawing/2014/main" id="{7886C0DB-981D-4EA2-B388-3038207B63E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6E99715-F929-4875-989B-760B7D7FE0EF}"/>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15165984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DB4EE2-9ACB-4798-9290-1DE4F786852B}"/>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3" name="Footer Placeholder 2">
            <a:extLst>
              <a:ext uri="{FF2B5EF4-FFF2-40B4-BE49-F238E27FC236}">
                <a16:creationId xmlns:a16="http://schemas.microsoft.com/office/drawing/2014/main" id="{E21C09FB-25C9-4053-B1B2-81F689CD635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EDA2371-602A-4E1C-92A6-7EC9B2E60955}"/>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2583147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rgbClr val="B3CB1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01225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1A3E0-3E24-4B95-B348-DF45350F5F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91689A8-9A0B-489E-AFC3-81B2504302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57DD835-7051-4B61-9E81-F117B02BFE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6230FD-A204-417F-A833-885CBCEF86AB}"/>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6" name="Footer Placeholder 5">
            <a:extLst>
              <a:ext uri="{FF2B5EF4-FFF2-40B4-BE49-F238E27FC236}">
                <a16:creationId xmlns:a16="http://schemas.microsoft.com/office/drawing/2014/main" id="{C24C3133-60C3-4DFE-8ABF-8A9AFC21CB5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74A4D3A-9100-46E5-BABF-46E4208F1AFF}"/>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29741040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97CF-EDEF-450E-A3A1-9FA6BE211B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9BF7D33-FF37-4FEF-B605-B618E3F43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E07D2C2-0225-473E-B094-C09E7E619A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91E760-1097-42DA-A99E-C52B88BBDA6B}"/>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6" name="Footer Placeholder 5">
            <a:extLst>
              <a:ext uri="{FF2B5EF4-FFF2-40B4-BE49-F238E27FC236}">
                <a16:creationId xmlns:a16="http://schemas.microsoft.com/office/drawing/2014/main" id="{F585C6AC-DBFF-436F-B034-2C3A50280DF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0043D07-08DE-4423-90E7-2D4069E4E789}"/>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8675788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7E8CF-5B7B-4412-A868-02449818162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6252F06-73D7-4472-A7A6-7C77F80AD1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959AC6F-B581-4BC1-A555-DDD159F39702}"/>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E766BA44-14FB-4A88-B92E-050882871A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4BC54DB-C228-4884-8A0B-63FD3F6AF929}"/>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5642223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F21BD6-7184-4BE1-9C8A-4330B903F0F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DB90C45-CB2E-4E8E-B3EF-0848ECD94E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FCCCEFC-6EE4-4F1B-AEDB-C4A4E095EEA3}"/>
              </a:ext>
            </a:extLst>
          </p:cNvPr>
          <p:cNvSpPr>
            <a:spLocks noGrp="1"/>
          </p:cNvSpPr>
          <p:nvPr>
            <p:ph type="dt" sz="half" idx="10"/>
          </p:nvPr>
        </p:nvSpPr>
        <p:spPr/>
        <p:txBody>
          <a:body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A6A17C77-CB9A-4027-B8AD-099C60F55D0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0D706C2-1F71-4395-B4ED-903512C3D622}"/>
              </a:ext>
            </a:extLst>
          </p:cNvPr>
          <p:cNvSpPr>
            <a:spLocks noGrp="1"/>
          </p:cNvSpPr>
          <p:nvPr>
            <p:ph type="sldNum" sz="quarter" idx="12"/>
          </p:nvPr>
        </p:nvSpPr>
        <p:spPr/>
        <p:txBody>
          <a:bodyPr/>
          <a:lstStyle/>
          <a:p>
            <a:fld id="{9A48242C-6E6C-44D0-A2BC-134B1C7B9CD3}" type="slidenum">
              <a:rPr lang="en-GB" smtClean="0"/>
              <a:t>‹#›</a:t>
            </a:fld>
            <a:endParaRPr lang="en-GB"/>
          </a:p>
        </p:txBody>
      </p:sp>
    </p:spTree>
    <p:extLst>
      <p:ext uri="{BB962C8B-B14F-4D97-AF65-F5344CB8AC3E}">
        <p14:creationId xmlns:p14="http://schemas.microsoft.com/office/powerpoint/2010/main" val="733793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C29070-1FD3-47A5-811F-38481046D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8125"/>
            <a:ext cx="12192000" cy="6381750"/>
          </a:xfrm>
          <a:prstGeom prst="rect">
            <a:avLst/>
          </a:prstGeom>
        </p:spPr>
      </p:pic>
      <p:pic>
        <p:nvPicPr>
          <p:cNvPr id="19" name="Picture 18" hidden="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spTree>
    <p:extLst>
      <p:ext uri="{BB962C8B-B14F-4D97-AF65-F5344CB8AC3E}">
        <p14:creationId xmlns:p14="http://schemas.microsoft.com/office/powerpoint/2010/main" val="38823815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33161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51831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43462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301580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1984449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marL="342900" indent="-342900">
              <a:buClr>
                <a:srgbClr val="B3CB1B"/>
              </a:buClr>
              <a:buFont typeface="Wingdings 3" panose="05040102010807070707" pitchFamily="18" charset="2"/>
              <a:buChar char=""/>
              <a:defRPr sz="1800"/>
            </a:lvl1pPr>
            <a:lvl2pPr marL="742950" indent="-285750">
              <a:buClr>
                <a:srgbClr val="B3CB1B"/>
              </a:buClr>
              <a:buFont typeface="Wingdings 3" panose="05040102010807070707" pitchFamily="18" charset="2"/>
              <a:buChar char=""/>
              <a:defRPr sz="1600"/>
            </a:lvl2pPr>
            <a:lvl3pPr marL="1143000" indent="-228600">
              <a:buClr>
                <a:srgbClr val="B3CB1B"/>
              </a:buClr>
              <a:buFont typeface="Wingdings 3" panose="05040102010807070707" pitchFamily="18" charset="2"/>
              <a:buChar char=""/>
              <a:defRPr sz="1400"/>
            </a:lvl3pPr>
            <a:lvl4pPr marL="1600200" indent="-228600">
              <a:buClr>
                <a:srgbClr val="B3CB1B"/>
              </a:buClr>
              <a:buFont typeface="Wingdings 3" panose="05040102010807070707" pitchFamily="18" charset="2"/>
              <a:buChar char=""/>
              <a:defRPr sz="1200"/>
            </a:lvl4pPr>
            <a:lvl5pPr marL="2057400" indent="-228600">
              <a:buClr>
                <a:srgbClr val="B3CB1B"/>
              </a:buClr>
              <a:buFont typeface="Wingdings 3" panose="05040102010807070707" pitchFamily="18" charset="2"/>
              <a:buChar cha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marL="342900" indent="-342900">
              <a:buClr>
                <a:srgbClr val="B3CB1B"/>
              </a:buClr>
              <a:buFont typeface="Wingdings 3" panose="05040102010807070707" pitchFamily="18" charset="2"/>
              <a:buChar char=""/>
              <a:defRPr sz="1800"/>
            </a:lvl1pPr>
            <a:lvl2pPr marL="742950" indent="-285750">
              <a:buClr>
                <a:srgbClr val="B3CB1B"/>
              </a:buClr>
              <a:buFont typeface="Wingdings 3" panose="05040102010807070707" pitchFamily="18" charset="2"/>
              <a:buChar char=""/>
              <a:defRPr sz="1600"/>
            </a:lvl2pPr>
            <a:lvl3pPr marL="1143000" indent="-228600">
              <a:buClr>
                <a:srgbClr val="B3CB1B"/>
              </a:buClr>
              <a:buFont typeface="Wingdings 3" panose="05040102010807070707" pitchFamily="18" charset="2"/>
              <a:buChar char=""/>
              <a:defRPr sz="1400"/>
            </a:lvl3pPr>
            <a:lvl4pPr marL="1600200" indent="-228600">
              <a:buClr>
                <a:srgbClr val="B3CB1B"/>
              </a:buClr>
              <a:buFont typeface="Wingdings 3" panose="05040102010807070707" pitchFamily="18" charset="2"/>
              <a:buChar char=""/>
              <a:defRPr sz="1200"/>
            </a:lvl4pPr>
            <a:lvl5pPr marL="2057400" indent="-228600">
              <a:buClr>
                <a:srgbClr val="B3CB1B"/>
              </a:buClr>
              <a:buFont typeface="Wingdings 3" panose="05040102010807070707" pitchFamily="18" charset="2"/>
              <a:buChar cha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smtClean="0"/>
              <a:t>12/14/2023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831956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5597833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4149540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819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375635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5105253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224508505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2885568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7393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646941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24395-660A-403A-B7C1-152A098527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6174D9D4-3DDE-45C5-94EF-9D9FC3DB47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514E8F-C30B-4903-B7F6-5E1BC5D9FB5A}"/>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1C1BAA68-84BF-4AA5-B25A-26A3AB0489A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2CAC36C-1DA0-4901-A600-CEFE9741F72D}"/>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1933405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marL="342900" indent="-342900">
              <a:buClr>
                <a:srgbClr val="B3CB1B"/>
              </a:buClr>
              <a:buFont typeface="Wingdings 3" panose="05040102010807070707" pitchFamily="18" charset="2"/>
              <a:buChar char=""/>
              <a:defRPr sz="1800"/>
            </a:lvl1pPr>
            <a:lvl2pPr marL="742950" indent="-285750">
              <a:buClr>
                <a:srgbClr val="B3CB1B"/>
              </a:buClr>
              <a:buFont typeface="Wingdings 3" panose="05040102010807070707" pitchFamily="18" charset="2"/>
              <a:buChar char=""/>
              <a:defRPr sz="1600"/>
            </a:lvl2pPr>
            <a:lvl3pPr marL="1143000" indent="-228600">
              <a:buClr>
                <a:srgbClr val="B3CB1B"/>
              </a:buClr>
              <a:buFont typeface="Wingdings 3" panose="05040102010807070707" pitchFamily="18" charset="2"/>
              <a:buChar char=""/>
              <a:defRPr sz="1400"/>
            </a:lvl3pPr>
            <a:lvl4pPr marL="1600200" indent="-228600">
              <a:buClr>
                <a:srgbClr val="B3CB1B"/>
              </a:buClr>
              <a:buFont typeface="Wingdings 3" panose="05040102010807070707" pitchFamily="18" charset="2"/>
              <a:buChar char=""/>
              <a:defRPr sz="1200"/>
            </a:lvl4pPr>
            <a:lvl5pPr marL="2057400" indent="-228600">
              <a:buClr>
                <a:srgbClr val="B3CB1B"/>
              </a:buClr>
              <a:buFont typeface="Wingdings 3" panose="05040102010807070707" pitchFamily="18" charset="2"/>
              <a:buChar cha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rgbClr val="B3CB1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marL="342900" indent="-342900">
              <a:buClr>
                <a:srgbClr val="B3CB1B"/>
              </a:buClr>
              <a:buFont typeface="Wingdings 3" panose="05040102010807070707" pitchFamily="18" charset="2"/>
              <a:buChar char=""/>
              <a:defRPr sz="1800"/>
            </a:lvl1pPr>
            <a:lvl2pPr marL="742950" indent="-285750">
              <a:buClr>
                <a:srgbClr val="B3CB1B"/>
              </a:buClr>
              <a:buFont typeface="Wingdings 3" panose="05040102010807070707" pitchFamily="18" charset="2"/>
              <a:buChar char=""/>
              <a:defRPr sz="1600"/>
            </a:lvl2pPr>
            <a:lvl3pPr marL="1143000" indent="-228600">
              <a:buClr>
                <a:srgbClr val="B3CB1B"/>
              </a:buClr>
              <a:buFont typeface="Wingdings 3" panose="05040102010807070707" pitchFamily="18" charset="2"/>
              <a:buChar char=""/>
              <a:defRPr sz="1400"/>
            </a:lvl3pPr>
            <a:lvl4pPr marL="1600200" indent="-228600">
              <a:buClr>
                <a:srgbClr val="B3CB1B"/>
              </a:buClr>
              <a:buFont typeface="Wingdings 3" panose="05040102010807070707" pitchFamily="18" charset="2"/>
              <a:buChar char=""/>
              <a:defRPr sz="1200"/>
            </a:lvl4pPr>
            <a:lvl5pPr marL="2057400" indent="-228600">
              <a:buClr>
                <a:srgbClr val="B3CB1B"/>
              </a:buClr>
              <a:buFont typeface="Wingdings 3" panose="05040102010807070707" pitchFamily="18" charset="2"/>
              <a:buChar cha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smtClean="0"/>
              <a:t>12/14/2023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651735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276A-C590-4AF9-8B58-C3ED4FA899F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18DDF81-357B-417D-89EC-2C10BE5512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4DB46F3-E026-4608-A8C1-19EF600EE809}"/>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E1F47E5E-EB3D-408D-97F4-B24244F0F1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8D57AB1-345B-4EC8-82C8-FBD8871DBDF9}"/>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164764074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BB87-9F11-4A4E-8CC1-851B4C0D06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A3AAD60-6400-449E-B3B5-1D69E2B4CA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9C5715-1BFE-46DD-95BB-C721FF23B677}"/>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D5551DED-3BBB-4BCA-9390-E79A80DC333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11595F6-A901-47D4-9990-D6C0D10509C0}"/>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169795585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B2DA1-4B19-4A1B-900C-2E3521BA065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3897336-2666-4DBE-8A18-B0B0F3F52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AC1B482-0DCB-4126-B10F-0C3B56E69F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D8B0ADD-C888-460F-96C6-E5B3261970E8}"/>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6" name="Footer Placeholder 5">
            <a:extLst>
              <a:ext uri="{FF2B5EF4-FFF2-40B4-BE49-F238E27FC236}">
                <a16:creationId xmlns:a16="http://schemas.microsoft.com/office/drawing/2014/main" id="{A0F8D8D5-83A9-44D1-A1AA-A7334A2F95E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816D9D1-904A-492E-AD42-1EFDEDD961FB}"/>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284331640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213AF-C573-452E-8DB8-7A70470C386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5541790-8EC4-4C78-9C16-2576A65D5D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6482DF-CB9E-4E2A-8C08-5D5FEFE7DA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605DE4D-5412-4948-8E54-4AB69E6B5C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66FFC-A7AD-4B7B-98ED-B88C011787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4ABA2C2-066E-4B1F-9E06-7062B67FC626}"/>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8" name="Footer Placeholder 7">
            <a:extLst>
              <a:ext uri="{FF2B5EF4-FFF2-40B4-BE49-F238E27FC236}">
                <a16:creationId xmlns:a16="http://schemas.microsoft.com/office/drawing/2014/main" id="{8D380182-DCCE-4BCE-BE43-88865275737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79C16C9-882A-4E19-9D70-9EA7BACA662B}"/>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14346397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51159-3AA0-480F-BEE1-C62EA8583E8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A088456-8EAB-43A4-AC3A-658B5F8C7019}"/>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4" name="Footer Placeholder 3">
            <a:extLst>
              <a:ext uri="{FF2B5EF4-FFF2-40B4-BE49-F238E27FC236}">
                <a16:creationId xmlns:a16="http://schemas.microsoft.com/office/drawing/2014/main" id="{B7AAF42C-4247-400B-B394-58CE22FA61C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0D9FDE4-80AC-4AEA-B456-BA7C21C437D6}"/>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62332099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0CF0A4-1735-4960-9A5A-41523F9C5D41}"/>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3" name="Footer Placeholder 2">
            <a:extLst>
              <a:ext uri="{FF2B5EF4-FFF2-40B4-BE49-F238E27FC236}">
                <a16:creationId xmlns:a16="http://schemas.microsoft.com/office/drawing/2014/main" id="{AB23DFA5-11A7-4D07-8783-1E0800881AA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01E16DC-B4DC-4866-B482-731EDA8920A2}"/>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370530304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09DC8-FE6D-48DD-9E5C-1F487F941D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E1A81C8-06D4-45F5-A793-F17ABBAF5B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9D3D2BB-88B9-4875-8320-8F3981D13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7082E7-F6A1-44E9-82F6-47030D8B6CE5}"/>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6" name="Footer Placeholder 5">
            <a:extLst>
              <a:ext uri="{FF2B5EF4-FFF2-40B4-BE49-F238E27FC236}">
                <a16:creationId xmlns:a16="http://schemas.microsoft.com/office/drawing/2014/main" id="{48EB3007-F0BC-4D9C-B8D3-DE699DA6F49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56E1979-68A2-419C-A1F6-473C2FC39056}"/>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405049532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494AD-2B3C-4FDB-A375-897B339559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624BB98-FDA1-4946-A93D-726D155AC3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7580B67-2BF4-405D-8BDB-FF7D3EC24D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2DCBF-E545-4C39-87D6-ED53A70A3404}"/>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6" name="Footer Placeholder 5">
            <a:extLst>
              <a:ext uri="{FF2B5EF4-FFF2-40B4-BE49-F238E27FC236}">
                <a16:creationId xmlns:a16="http://schemas.microsoft.com/office/drawing/2014/main" id="{B6F29E7F-D295-416A-BA31-6DA51D49BD5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C7AE64-129F-4DB0-A503-404B1D5C53B5}"/>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264171404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10CE1-3A44-4427-B285-12D7626646C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E34604-C0FA-45D7-9828-829F190872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3FBD44-7A81-46E3-A722-734EED2B439E}"/>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195BA9A4-B7B3-4D96-91E7-E115520B010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D9B8730-DE0B-4EDB-A398-6EC6452D553B}"/>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169135381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31EEF-3AA3-46E5-958C-8075780AAE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266A8A9-9C24-4917-83D9-52EDF36D1F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11D3176-766F-46FA-8ED9-DCE1DE2DB0B3}"/>
              </a:ext>
            </a:extLst>
          </p:cNvPr>
          <p:cNvSpPr>
            <a:spLocks noGrp="1"/>
          </p:cNvSpPr>
          <p:nvPr>
            <p:ph type="dt" sz="half" idx="10"/>
          </p:nvPr>
        </p:nvSpPr>
        <p:spPr/>
        <p:txBody>
          <a:body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AA44C480-C818-400E-B757-E3023F74E55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ADD7B59-585F-4175-B91D-38AF4DE1D198}"/>
              </a:ext>
            </a:extLst>
          </p:cNvPr>
          <p:cNvSpPr>
            <a:spLocks noGrp="1"/>
          </p:cNvSpPr>
          <p:nvPr>
            <p:ph type="sldNum" sz="quarter" idx="12"/>
          </p:nvPr>
        </p:nvSpPr>
        <p:spPr/>
        <p:txBody>
          <a:bodyPr/>
          <a:lstStyle/>
          <a:p>
            <a:fld id="{04F09F77-FE88-4F8A-B553-23C1806E79D7}" type="slidenum">
              <a:rPr lang="en-GB" smtClean="0"/>
              <a:t>‹#›</a:t>
            </a:fld>
            <a:endParaRPr lang="en-GB"/>
          </a:p>
        </p:txBody>
      </p:sp>
    </p:spTree>
    <p:extLst>
      <p:ext uri="{BB962C8B-B14F-4D97-AF65-F5344CB8AC3E}">
        <p14:creationId xmlns:p14="http://schemas.microsoft.com/office/powerpoint/2010/main" val="374905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7909079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0537126"/>
      </p:ext>
    </p:extLst>
  </p:cSld>
  <p:clrMapOvr>
    <a:masterClrMapping/>
  </p:clrMapOvr>
  <mc:AlternateContent xmlns:mc="http://schemas.openxmlformats.org/markup-compatibility/2006" xmlns:p14="http://schemas.microsoft.com/office/powerpoint/2010/main">
    <mc:Choice Requires="p14">
      <p:transition spd="slow" p14:dur="5000" advTm="5000"/>
    </mc:Choice>
    <mc:Fallback xmlns="">
      <p:transition spd="slow" advTm="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marL="342900" indent="-342900">
              <a:buClr>
                <a:srgbClr val="B3CB1B"/>
              </a:buClr>
              <a:buFont typeface="Wingdings 3" panose="05040102010807070707" pitchFamily="18" charset="2"/>
              <a:buChar char=""/>
              <a:defRPr sz="2000"/>
            </a:lvl1pPr>
            <a:lvl2pPr marL="742950" indent="-285750">
              <a:buClr>
                <a:srgbClr val="B3CB1B"/>
              </a:buClr>
              <a:buFont typeface="Wingdings 3" panose="05040102010807070707" pitchFamily="18" charset="2"/>
              <a:buChar char=""/>
              <a:defRPr sz="1800"/>
            </a:lvl2pPr>
            <a:lvl3pPr marL="1143000" indent="-228600">
              <a:buClr>
                <a:srgbClr val="B3CB1B"/>
              </a:buClr>
              <a:buFont typeface="Wingdings 3" panose="05040102010807070707" pitchFamily="18" charset="2"/>
              <a:buChar char=""/>
              <a:defRPr sz="1600"/>
            </a:lvl3pPr>
            <a:lvl4pPr marL="1600200" indent="-228600">
              <a:buClr>
                <a:srgbClr val="B3CB1B"/>
              </a:buClr>
              <a:buFont typeface="Wingdings 3" panose="05040102010807070707" pitchFamily="18" charset="2"/>
              <a:buChar char=""/>
              <a:defRPr sz="1400"/>
            </a:lvl4pPr>
            <a:lvl5pPr marL="2057400" indent="-228600">
              <a:buClr>
                <a:srgbClr val="B3CB1B"/>
              </a:buClr>
              <a:buFont typeface="Wingdings 3" panose="05040102010807070707" pitchFamily="18" charset="2"/>
              <a:buChar cha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960617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538F35D3-4C54-4A80-984A-745826328A5A}"/>
              </a:ext>
            </a:extLst>
          </p:cNvPr>
          <p:cNvSpPr>
            <a:spLocks noGrp="1"/>
          </p:cNvSpPr>
          <p:nvPr>
            <p:ph type="pic" idx="1"/>
          </p:nvPr>
        </p:nvSpPr>
        <p:spPr>
          <a:xfrm>
            <a:off x="6399753" y="84901"/>
            <a:ext cx="5691600" cy="63252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10" name="Title 1">
            <a:extLst>
              <a:ext uri="{FF2B5EF4-FFF2-40B4-BE49-F238E27FC236}">
                <a16:creationId xmlns:a16="http://schemas.microsoft.com/office/drawing/2014/main" id="{742130A5-8458-469B-8138-E676521B2C79}"/>
              </a:ext>
            </a:extLst>
          </p:cNvPr>
          <p:cNvSpPr>
            <a:spLocks noGrp="1"/>
          </p:cNvSpPr>
          <p:nvPr>
            <p:ph type="title"/>
          </p:nvPr>
        </p:nvSpPr>
        <p:spPr>
          <a:xfrm>
            <a:off x="97994" y="117363"/>
            <a:ext cx="5692156" cy="1587508"/>
          </a:xfrm>
        </p:spPr>
        <p:txBody>
          <a:bodyPr>
            <a:normAutofit/>
          </a:bodyPr>
          <a:lstStyle>
            <a:lvl1pPr>
              <a:defRPr>
                <a:solidFill>
                  <a:srgbClr val="B3CB1B"/>
                </a:solidFill>
              </a:defRPr>
            </a:lvl1pPr>
          </a:lstStyle>
          <a:p>
            <a:endParaRPr lang="en-GB" sz="3000" b="1" dirty="0"/>
          </a:p>
        </p:txBody>
      </p:sp>
      <p:sp>
        <p:nvSpPr>
          <p:cNvPr id="11" name="Content Placeholder 2">
            <a:extLst>
              <a:ext uri="{FF2B5EF4-FFF2-40B4-BE49-F238E27FC236}">
                <a16:creationId xmlns:a16="http://schemas.microsoft.com/office/drawing/2014/main" id="{80D19D02-B669-40EF-BC98-A879080699F0}"/>
              </a:ext>
            </a:extLst>
          </p:cNvPr>
          <p:cNvSpPr>
            <a:spLocks noGrp="1"/>
          </p:cNvSpPr>
          <p:nvPr>
            <p:ph idx="10"/>
          </p:nvPr>
        </p:nvSpPr>
        <p:spPr>
          <a:xfrm>
            <a:off x="97994" y="1800520"/>
            <a:ext cx="5691599" cy="4609580"/>
          </a:xfrm>
        </p:spPr>
        <p:txBody>
          <a:bodyPr anchor="ctr">
            <a:normAutofit/>
          </a:bodyPr>
          <a:lstStyle>
            <a:lvl1pPr marL="342900" indent="-342900">
              <a:buClr>
                <a:srgbClr val="B3CB1B"/>
              </a:buClr>
              <a:buFont typeface="Wingdings 3" panose="05040102010807070707" pitchFamily="18" charset="2"/>
              <a:buChar char=""/>
              <a:defRPr sz="2800"/>
            </a:lvl1pPr>
            <a:lvl2pPr marL="742950" indent="-285750">
              <a:buClr>
                <a:srgbClr val="B3CB1B"/>
              </a:buClr>
              <a:buFont typeface="Wingdings 3" panose="05040102010807070707" pitchFamily="18" charset="2"/>
              <a:buChar char=""/>
              <a:defRPr sz="1800"/>
            </a:lvl2pPr>
            <a:lvl3pPr marL="1143000" indent="-228600">
              <a:buClr>
                <a:srgbClr val="B3CB1B"/>
              </a:buClr>
              <a:buFont typeface="Wingdings 3" panose="05040102010807070707" pitchFamily="18" charset="2"/>
              <a:buChar char=""/>
              <a:defRPr sz="1600"/>
            </a:lvl3pPr>
            <a:lvl4pPr marL="1600200" indent="-228600">
              <a:buClr>
                <a:srgbClr val="B3CB1B"/>
              </a:buClr>
              <a:buFont typeface="Wingdings 3" panose="05040102010807070707" pitchFamily="18" charset="2"/>
              <a:buChar char=""/>
              <a:defRPr sz="1400"/>
            </a:lvl4pPr>
            <a:lvl5pPr marL="2057400" indent="-228600">
              <a:buClr>
                <a:srgbClr val="B3CB1B"/>
              </a:buClr>
              <a:buFont typeface="Wingdings 3" panose="05040102010807070707" pitchFamily="18" charset="2"/>
              <a:buChar cha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6">
            <a:extLst>
              <a:ext uri="{FF2B5EF4-FFF2-40B4-BE49-F238E27FC236}">
                <a16:creationId xmlns:a16="http://schemas.microsoft.com/office/drawing/2014/main" id="{6D6082E6-3366-4EA3-BB6A-F0AFE2A2C0D2}"/>
              </a:ext>
            </a:extLst>
          </p:cNvPr>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402801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352540" y="295729"/>
            <a:ext cx="838199" cy="767687"/>
          </a:xfrm>
          <a:prstGeom prst="rect">
            <a:avLst/>
          </a:prstGeom>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5536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4.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28"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5.png"/><Relationship Id="rId30" Type="http://schemas.openxmlformats.org/officeDocument/2006/relationships/hyperlink" Target="https://dis.um.es/~lopezquesada/documentos/IES_1718/LMSGI/curso/UT4/xhtml/xhtml23/html/lospeligrosdelaia.html" TargetMode="Externa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6" Type="http://schemas.openxmlformats.org/officeDocument/2006/relationships/theme" Target="../theme/theme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4.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716D6C"/>
            </a:gs>
            <a:gs pos="100000">
              <a:srgbClr val="3E3C3C"/>
            </a:gs>
          </a:gsLst>
          <a:lin ang="5400000" scaled="1"/>
          <a:tileRect/>
        </a:gra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4">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7">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12/14/2023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13" name="Rectangle 12">
            <a:extLst>
              <a:ext uri="{FF2B5EF4-FFF2-40B4-BE49-F238E27FC236}">
                <a16:creationId xmlns:a16="http://schemas.microsoft.com/office/drawing/2014/main" id="{E502C889-C8C9-4E1F-88E9-190A67AB9FC0}"/>
              </a:ext>
            </a:extLst>
          </p:cNvPr>
          <p:cNvSpPr/>
          <p:nvPr userDrawn="1"/>
        </p:nvSpPr>
        <p:spPr>
          <a:xfrm>
            <a:off x="0" y="6466788"/>
            <a:ext cx="12192000" cy="3912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Supercharging your Data with Azure OpenAI and Azure AI Search – Copyright Pete Gallagher 2023 – @Pete_Codes</a:t>
            </a:r>
          </a:p>
        </p:txBody>
      </p:sp>
      <p:grpSp>
        <p:nvGrpSpPr>
          <p:cNvPr id="15" name="Group 14">
            <a:extLst>
              <a:ext uri="{FF2B5EF4-FFF2-40B4-BE49-F238E27FC236}">
                <a16:creationId xmlns:a16="http://schemas.microsoft.com/office/drawing/2014/main" id="{1E40A5B6-E7F2-49A4-B31F-0714B2EEF008}"/>
              </a:ext>
            </a:extLst>
          </p:cNvPr>
          <p:cNvGrpSpPr/>
          <p:nvPr userDrawn="1"/>
        </p:nvGrpSpPr>
        <p:grpSpPr>
          <a:xfrm>
            <a:off x="10399197" y="3566"/>
            <a:ext cx="1741144" cy="1049741"/>
            <a:chOff x="10258752" y="37538"/>
            <a:chExt cx="1741144" cy="1049741"/>
          </a:xfrm>
        </p:grpSpPr>
        <p:sp>
          <p:nvSpPr>
            <p:cNvPr id="11" name="Rectangle 10">
              <a:extLst>
                <a:ext uri="{FF2B5EF4-FFF2-40B4-BE49-F238E27FC236}">
                  <a16:creationId xmlns:a16="http://schemas.microsoft.com/office/drawing/2014/main" id="{865CA355-0BF1-4ABB-8867-3157A4F85C34}"/>
                </a:ext>
              </a:extLst>
            </p:cNvPr>
            <p:cNvSpPr/>
            <p:nvPr userDrawn="1"/>
          </p:nvSpPr>
          <p:spPr>
            <a:xfrm>
              <a:off x="10560756" y="256282"/>
              <a:ext cx="1072444" cy="830997"/>
            </a:xfrm>
            <a:prstGeom prst="rect">
              <a:avLst/>
            </a:prstGeom>
            <a:noFill/>
          </p:spPr>
          <p:txBody>
            <a:bodyPr wrap="square" lIns="91440" tIns="45720" rIns="91440" bIns="45720">
              <a:spAutoFit/>
            </a:bodyPr>
            <a:lstStyle/>
            <a:p>
              <a:pPr algn="ctr"/>
              <a:r>
                <a:rPr lang="en-US" sz="2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Josefin Sans" panose="00000500000000000000" pitchFamily="2" charset="0"/>
                </a:rPr>
                <a:t>Pete</a:t>
              </a:r>
            </a:p>
            <a:p>
              <a:pPr algn="ctr"/>
              <a:r>
                <a:rPr lang="en-US" sz="2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Josefin Sans" panose="00000500000000000000" pitchFamily="2" charset="0"/>
                </a:rPr>
                <a:t>Codes</a:t>
              </a:r>
            </a:p>
          </p:txBody>
        </p:sp>
        <p:sp>
          <p:nvSpPr>
            <p:cNvPr id="17" name="Rectangle 16">
              <a:extLst>
                <a:ext uri="{FF2B5EF4-FFF2-40B4-BE49-F238E27FC236}">
                  <a16:creationId xmlns:a16="http://schemas.microsoft.com/office/drawing/2014/main" id="{8EA360A2-E2B4-42C7-976A-295FAA7EBEA9}"/>
                </a:ext>
              </a:extLst>
            </p:cNvPr>
            <p:cNvSpPr/>
            <p:nvPr userDrawn="1"/>
          </p:nvSpPr>
          <p:spPr>
            <a:xfrm>
              <a:off x="10258752" y="37539"/>
              <a:ext cx="518197" cy="1015663"/>
            </a:xfrm>
            <a:prstGeom prst="rect">
              <a:avLst/>
            </a:prstGeom>
            <a:noFill/>
          </p:spPr>
          <p:txBody>
            <a:bodyPr wrap="square" lIns="91440" tIns="45720" rIns="91440" bIns="45720">
              <a:spAutoFit/>
            </a:bodyPr>
            <a:lstStyle/>
            <a:p>
              <a:pPr algn="l"/>
              <a:r>
                <a:rPr lang="en-US" sz="6000" b="0"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rial Nova Light" panose="020B0604020202020204" pitchFamily="34" charset="0"/>
                </a:rPr>
                <a:t>{</a:t>
              </a:r>
            </a:p>
          </p:txBody>
        </p:sp>
        <p:sp>
          <p:nvSpPr>
            <p:cNvPr id="18" name="Rectangle 17">
              <a:extLst>
                <a:ext uri="{FF2B5EF4-FFF2-40B4-BE49-F238E27FC236}">
                  <a16:creationId xmlns:a16="http://schemas.microsoft.com/office/drawing/2014/main" id="{F83457ED-15E6-41EE-8C1D-7FE39B9F0872}"/>
                </a:ext>
              </a:extLst>
            </p:cNvPr>
            <p:cNvSpPr/>
            <p:nvPr userDrawn="1"/>
          </p:nvSpPr>
          <p:spPr>
            <a:xfrm>
              <a:off x="11481699" y="37538"/>
              <a:ext cx="518197" cy="1015663"/>
            </a:xfrm>
            <a:prstGeom prst="rect">
              <a:avLst/>
            </a:prstGeom>
            <a:noFill/>
          </p:spPr>
          <p:txBody>
            <a:bodyPr wrap="square" lIns="91440" tIns="45720" rIns="91440" bIns="45720">
              <a:spAutoFit/>
            </a:bodyPr>
            <a:lstStyle/>
            <a:p>
              <a:pPr algn="l"/>
              <a:r>
                <a:rPr lang="en-US" sz="6000" b="0"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rial Nova Light" panose="020B0604020202020204" pitchFamily="34" charset="0"/>
                </a:rPr>
                <a:t>}</a:t>
              </a:r>
            </a:p>
          </p:txBody>
        </p:sp>
      </p:grpSp>
      <p:pic>
        <p:nvPicPr>
          <p:cNvPr id="12" name="Graphic 6">
            <a:extLst>
              <a:ext uri="{FF2B5EF4-FFF2-40B4-BE49-F238E27FC236}">
                <a16:creationId xmlns:a16="http://schemas.microsoft.com/office/drawing/2014/main" id="{5C27CD9F-0CBA-6036-2623-95BBDBE12AA2}"/>
              </a:ext>
            </a:extLst>
          </p:cNvPr>
          <p:cNvPicPr>
            <a:picLocks noChangeAspect="1"/>
          </p:cNvPicPr>
          <p:nvPr userDrawn="1"/>
        </p:nvPicPr>
        <p:blipFill rotWithShape="1">
          <a:blip r:embed="rId28">
            <a:duotone>
              <a:schemeClr val="accent1">
                <a:shade val="45000"/>
                <a:satMod val="135000"/>
              </a:schemeClr>
              <a:prstClr val="white"/>
            </a:duotone>
            <a:extLst>
              <a:ext uri="{BEBA8EAE-BF5A-486C-A8C5-ECC9F3942E4B}">
                <a14:imgProps xmlns:a14="http://schemas.microsoft.com/office/drawing/2010/main">
                  <a14:imgLayer r:embed="rId29">
                    <a14:imgEffect>
                      <a14:saturation sat="4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30"/>
              </a:ext>
            </a:extLst>
          </a:blip>
          <a:srcRect l="31736" r="30555" b="48641"/>
          <a:stretch/>
        </p:blipFill>
        <p:spPr>
          <a:xfrm>
            <a:off x="9506142" y="213847"/>
            <a:ext cx="890039" cy="839460"/>
          </a:xfrm>
          <a:prstGeom prst="rect">
            <a:avLst/>
          </a:prstGeom>
        </p:spPr>
      </p:pic>
    </p:spTree>
    <p:extLst>
      <p:ext uri="{BB962C8B-B14F-4D97-AF65-F5344CB8AC3E}">
        <p14:creationId xmlns:p14="http://schemas.microsoft.com/office/powerpoint/2010/main" val="365906300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707" r:id="rId19"/>
    <p:sldLayoutId id="2147483740" r:id="rId20"/>
    <p:sldLayoutId id="2147483741" r:id="rId21"/>
    <p:sldLayoutId id="2147483742" r:id="rId22"/>
  </p:sldLayoutIdLst>
  <p:hf sldNum="0" hdr="0" ftr="0" dt="0"/>
  <p:txStyles>
    <p:titleStyle>
      <a:lvl1pPr algn="l" defTabSz="457200" rtl="0" eaLnBrk="1" latinLnBrk="0" hangingPunct="1">
        <a:spcBef>
          <a:spcPct val="0"/>
        </a:spcBef>
        <a:buNone/>
        <a:defRPr sz="4200" b="0" i="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rgbClr val="B3CB1B"/>
        </a:buClr>
        <a:buSzPct val="80000"/>
        <a:buFont typeface="Wingdings 3" panose="05040102010807070707" pitchFamily="18" charset="2"/>
        <a:buChar char=""/>
        <a:defRPr sz="2000" b="0" i="0" kern="1200">
          <a:solidFill>
            <a:srgbClr val="B3CB1B"/>
          </a:solidFill>
          <a:latin typeface="+mj-lt"/>
          <a:ea typeface="+mj-ea"/>
          <a:cs typeface="+mj-cs"/>
        </a:defRPr>
      </a:lvl1pPr>
      <a:lvl2pPr marL="742950" indent="-285750" algn="l" defTabSz="457200" rtl="0" eaLnBrk="1" latinLnBrk="0" hangingPunct="1">
        <a:spcBef>
          <a:spcPts val="1000"/>
        </a:spcBef>
        <a:spcAft>
          <a:spcPts val="0"/>
        </a:spcAft>
        <a:buClr>
          <a:srgbClr val="B3CB1B"/>
        </a:buClr>
        <a:buSzPct val="80000"/>
        <a:buFont typeface="Wingdings 3" panose="05040102010807070707" pitchFamily="18" charset="2"/>
        <a:buChar char=""/>
        <a:defRPr sz="1800" b="0" i="0" kern="1200">
          <a:solidFill>
            <a:srgbClr val="B3CB1B"/>
          </a:solidFill>
          <a:latin typeface="+mj-lt"/>
          <a:ea typeface="+mj-ea"/>
          <a:cs typeface="+mj-cs"/>
        </a:defRPr>
      </a:lvl2pPr>
      <a:lvl3pPr marL="11430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600" b="0" i="0" kern="1200">
          <a:solidFill>
            <a:srgbClr val="B3CB1B"/>
          </a:solidFill>
          <a:latin typeface="+mj-lt"/>
          <a:ea typeface="+mj-ea"/>
          <a:cs typeface="+mj-cs"/>
        </a:defRPr>
      </a:lvl3pPr>
      <a:lvl4pPr marL="16002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400" b="0" i="0" kern="1200">
          <a:solidFill>
            <a:srgbClr val="B3CB1B"/>
          </a:solidFill>
          <a:latin typeface="+mj-lt"/>
          <a:ea typeface="+mj-ea"/>
          <a:cs typeface="+mj-cs"/>
        </a:defRPr>
      </a:lvl4pPr>
      <a:lvl5pPr marL="20574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400" b="0" i="0" kern="1200">
          <a:solidFill>
            <a:srgbClr val="B3CB1B"/>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BB0AEA-CF28-449E-AFB1-0F82E4301A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EDAFD4F-8D30-414A-8D55-55B7908D32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87D349-2095-4C0D-875A-022277FE30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942616-2DC7-4ABC-9DAD-81314156F663}" type="datetimeFigureOut">
              <a:rPr lang="en-GB" smtClean="0"/>
              <a:t>14/12/2023</a:t>
            </a:fld>
            <a:endParaRPr lang="en-GB"/>
          </a:p>
        </p:txBody>
      </p:sp>
      <p:sp>
        <p:nvSpPr>
          <p:cNvPr id="5" name="Footer Placeholder 4">
            <a:extLst>
              <a:ext uri="{FF2B5EF4-FFF2-40B4-BE49-F238E27FC236}">
                <a16:creationId xmlns:a16="http://schemas.microsoft.com/office/drawing/2014/main" id="{F42042EB-4619-4331-864A-AA0E6ACADA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5A0D3901-53BE-4642-BA67-E59EC95F71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48242C-6E6C-44D0-A2BC-134B1C7B9CD3}" type="slidenum">
              <a:rPr lang="en-GB" smtClean="0"/>
              <a:t>‹#›</a:t>
            </a:fld>
            <a:endParaRPr lang="en-GB"/>
          </a:p>
        </p:txBody>
      </p:sp>
    </p:spTree>
    <p:extLst>
      <p:ext uri="{BB962C8B-B14F-4D97-AF65-F5344CB8AC3E}">
        <p14:creationId xmlns:p14="http://schemas.microsoft.com/office/powerpoint/2010/main" val="154305779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73291875"/>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9ADBAB-8D73-4ADC-9BF9-1861993DF6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B1423AC-20F0-4290-B840-25743546BB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398ACED-2DDC-4238-8C93-052B0687E9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0332F1-CB78-4789-8508-1C181306EE7A}" type="datetimeFigureOut">
              <a:rPr lang="en-GB" smtClean="0"/>
              <a:t>14/12/2023</a:t>
            </a:fld>
            <a:endParaRPr lang="en-GB"/>
          </a:p>
        </p:txBody>
      </p:sp>
      <p:sp>
        <p:nvSpPr>
          <p:cNvPr id="5" name="Footer Placeholder 4">
            <a:extLst>
              <a:ext uri="{FF2B5EF4-FFF2-40B4-BE49-F238E27FC236}">
                <a16:creationId xmlns:a16="http://schemas.microsoft.com/office/drawing/2014/main" id="{1B897037-5A5C-48EA-8D68-5FE58C6157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57ADFD0A-BB05-4D9B-91CD-C24181D169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F09F77-FE88-4F8A-B553-23C1806E79D7}" type="slidenum">
              <a:rPr lang="en-GB" smtClean="0"/>
              <a:t>‹#›</a:t>
            </a:fld>
            <a:endParaRPr lang="en-GB"/>
          </a:p>
        </p:txBody>
      </p:sp>
    </p:spTree>
    <p:extLst>
      <p:ext uri="{BB962C8B-B14F-4D97-AF65-F5344CB8AC3E}">
        <p14:creationId xmlns:p14="http://schemas.microsoft.com/office/powerpoint/2010/main" val="1110160669"/>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is.um.es/~lopezquesada/documentos/IES_1718/LMSGI/curso/UT4/xhtml/xhtml23/html/lospeligrosdelaia.html" TargetMode="External"/><Relationship Id="rId5" Type="http://schemas.microsoft.com/office/2007/relationships/hdphoto" Target="../media/hdphoto1.wdp"/><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9.xml"/><Relationship Id="rId6" Type="http://schemas.openxmlformats.org/officeDocument/2006/relationships/image" Target="../media/image30.png"/><Relationship Id="rId5" Type="http://schemas.openxmlformats.org/officeDocument/2006/relationships/hyperlink" Target="https://dis.um.es/~lopezquesada/documentos/IES_1718/LMSGI/curso/UT4/xhtml/xhtml23/html/lospeligrosdelaia.html" TargetMode="Externa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1.png"/><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49.svg"/><Relationship Id="rId3" Type="http://schemas.openxmlformats.org/officeDocument/2006/relationships/image" Target="../media/image44.png"/><Relationship Id="rId7" Type="http://schemas.openxmlformats.org/officeDocument/2006/relationships/image" Target="../media/image18.png"/><Relationship Id="rId12" Type="http://schemas.openxmlformats.org/officeDocument/2006/relationships/image" Target="../media/image48.png"/><Relationship Id="rId2" Type="http://schemas.openxmlformats.org/officeDocument/2006/relationships/notesSlide" Target="../notesSlides/notesSlide26.xml"/><Relationship Id="rId1" Type="http://schemas.openxmlformats.org/officeDocument/2006/relationships/slideLayout" Target="../slideLayouts/slideLayout19.xml"/><Relationship Id="rId6" Type="http://schemas.openxmlformats.org/officeDocument/2006/relationships/image" Target="../media/image47.svg"/><Relationship Id="rId11" Type="http://schemas.openxmlformats.org/officeDocument/2006/relationships/image" Target="../media/image30.png"/><Relationship Id="rId5" Type="http://schemas.openxmlformats.org/officeDocument/2006/relationships/image" Target="../media/image46.png"/><Relationship Id="rId10" Type="http://schemas.openxmlformats.org/officeDocument/2006/relationships/hyperlink" Target="https://dis.um.es/~lopezquesada/documentos/IES_1718/LMSGI/curso/UT4/xhtml/xhtml23/html/lospeligrosdelaia.html" TargetMode="External"/><Relationship Id="rId4" Type="http://schemas.openxmlformats.org/officeDocument/2006/relationships/image" Target="../media/image45.svg"/><Relationship Id="rId9" Type="http://schemas.microsoft.com/office/2007/relationships/hdphoto" Target="../media/hdphoto1.wdp"/></Relationships>
</file>

<file path=ppt/slides/_rels/slide2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50.png"/><Relationship Id="rId18" Type="http://schemas.openxmlformats.org/officeDocument/2006/relationships/image" Target="../media/image55.svg"/><Relationship Id="rId3" Type="http://schemas.openxmlformats.org/officeDocument/2006/relationships/image" Target="../media/image44.png"/><Relationship Id="rId7" Type="http://schemas.openxmlformats.org/officeDocument/2006/relationships/image" Target="../media/image18.png"/><Relationship Id="rId12" Type="http://schemas.openxmlformats.org/officeDocument/2006/relationships/image" Target="../media/image49.svg"/><Relationship Id="rId17" Type="http://schemas.openxmlformats.org/officeDocument/2006/relationships/image" Target="../media/image54.png"/><Relationship Id="rId2" Type="http://schemas.openxmlformats.org/officeDocument/2006/relationships/notesSlide" Target="../notesSlides/notesSlide27.xml"/><Relationship Id="rId16" Type="http://schemas.openxmlformats.org/officeDocument/2006/relationships/image" Target="../media/image53.svg"/><Relationship Id="rId20" Type="http://schemas.openxmlformats.org/officeDocument/2006/relationships/image" Target="../media/image57.svg"/><Relationship Id="rId1" Type="http://schemas.openxmlformats.org/officeDocument/2006/relationships/slideLayout" Target="../slideLayouts/slideLayout19.xml"/><Relationship Id="rId6" Type="http://schemas.openxmlformats.org/officeDocument/2006/relationships/image" Target="../media/image47.svg"/><Relationship Id="rId11" Type="http://schemas.openxmlformats.org/officeDocument/2006/relationships/image" Target="../media/image48.png"/><Relationship Id="rId5" Type="http://schemas.openxmlformats.org/officeDocument/2006/relationships/image" Target="../media/image46.png"/><Relationship Id="rId15" Type="http://schemas.openxmlformats.org/officeDocument/2006/relationships/image" Target="../media/image52.png"/><Relationship Id="rId10" Type="http://schemas.openxmlformats.org/officeDocument/2006/relationships/hyperlink" Target="https://dis.um.es/~lopezquesada/documentos/IES_1718/LMSGI/curso/UT4/xhtml/xhtml23/html/lospeligrosdelaia.html" TargetMode="External"/><Relationship Id="rId19" Type="http://schemas.openxmlformats.org/officeDocument/2006/relationships/image" Target="../media/image56.png"/><Relationship Id="rId4" Type="http://schemas.openxmlformats.org/officeDocument/2006/relationships/image" Target="../media/image45.svg"/><Relationship Id="rId9" Type="http://schemas.microsoft.com/office/2007/relationships/hdphoto" Target="../media/hdphoto1.wdp"/><Relationship Id="rId14" Type="http://schemas.openxmlformats.org/officeDocument/2006/relationships/image" Target="../media/image51.sv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s://dis.um.es/~lopezquesada/documentos/IES_1718/LMSGI/curso/UT4/xhtml/xhtml23/html/lospeligrosdelaia.html"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 Id="rId6" Type="http://schemas.microsoft.com/office/2007/relationships/hdphoto" Target="../media/hdphoto1.wdp"/><Relationship Id="rId5" Type="http://schemas.openxmlformats.org/officeDocument/2006/relationships/image" Target="../media/image19.pn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49.svg"/><Relationship Id="rId3" Type="http://schemas.openxmlformats.org/officeDocument/2006/relationships/image" Target="../media/image44.png"/><Relationship Id="rId7" Type="http://schemas.openxmlformats.org/officeDocument/2006/relationships/image" Target="../media/image18.png"/><Relationship Id="rId12"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image" Target="../media/image47.svg"/><Relationship Id="rId11" Type="http://schemas.openxmlformats.org/officeDocument/2006/relationships/image" Target="../media/image30.png"/><Relationship Id="rId5" Type="http://schemas.openxmlformats.org/officeDocument/2006/relationships/image" Target="../media/image46.png"/><Relationship Id="rId10" Type="http://schemas.openxmlformats.org/officeDocument/2006/relationships/hyperlink" Target="https://dis.um.es/~lopezquesada/documentos/IES_1718/LMSGI/curso/UT4/xhtml/xhtml23/html/lospeligrosdelaia.html" TargetMode="External"/><Relationship Id="rId4" Type="http://schemas.openxmlformats.org/officeDocument/2006/relationships/image" Target="../media/image45.svg"/><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30.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50.png"/><Relationship Id="rId18" Type="http://schemas.openxmlformats.org/officeDocument/2006/relationships/image" Target="../media/image55.svg"/><Relationship Id="rId3" Type="http://schemas.openxmlformats.org/officeDocument/2006/relationships/image" Target="../media/image44.png"/><Relationship Id="rId7" Type="http://schemas.openxmlformats.org/officeDocument/2006/relationships/image" Target="../media/image18.png"/><Relationship Id="rId12" Type="http://schemas.openxmlformats.org/officeDocument/2006/relationships/image" Target="../media/image49.svg"/><Relationship Id="rId17" Type="http://schemas.openxmlformats.org/officeDocument/2006/relationships/image" Target="../media/image54.png"/><Relationship Id="rId2" Type="http://schemas.openxmlformats.org/officeDocument/2006/relationships/notesSlide" Target="../notesSlides/notesSlide30.xml"/><Relationship Id="rId16" Type="http://schemas.openxmlformats.org/officeDocument/2006/relationships/image" Target="../media/image53.svg"/><Relationship Id="rId20" Type="http://schemas.openxmlformats.org/officeDocument/2006/relationships/image" Target="../media/image57.svg"/><Relationship Id="rId1" Type="http://schemas.openxmlformats.org/officeDocument/2006/relationships/slideLayout" Target="../slideLayouts/slideLayout19.xml"/><Relationship Id="rId6" Type="http://schemas.openxmlformats.org/officeDocument/2006/relationships/image" Target="../media/image47.svg"/><Relationship Id="rId11" Type="http://schemas.openxmlformats.org/officeDocument/2006/relationships/image" Target="../media/image48.png"/><Relationship Id="rId5" Type="http://schemas.openxmlformats.org/officeDocument/2006/relationships/image" Target="../media/image46.png"/><Relationship Id="rId15" Type="http://schemas.openxmlformats.org/officeDocument/2006/relationships/image" Target="../media/image52.png"/><Relationship Id="rId10" Type="http://schemas.openxmlformats.org/officeDocument/2006/relationships/hyperlink" Target="https://dis.um.es/~lopezquesada/documentos/IES_1718/LMSGI/curso/UT4/xhtml/xhtml23/html/lospeligrosdelaia.html" TargetMode="External"/><Relationship Id="rId19" Type="http://schemas.openxmlformats.org/officeDocument/2006/relationships/image" Target="../media/image56.png"/><Relationship Id="rId4" Type="http://schemas.openxmlformats.org/officeDocument/2006/relationships/image" Target="../media/image45.svg"/><Relationship Id="rId9" Type="http://schemas.microsoft.com/office/2007/relationships/hdphoto" Target="../media/hdphoto1.wdp"/><Relationship Id="rId14" Type="http://schemas.openxmlformats.org/officeDocument/2006/relationships/image" Target="../media/image51.svg"/></Relationships>
</file>

<file path=ppt/slides/_rels/slide31.xml.rels><?xml version="1.0" encoding="UTF-8" standalone="yes"?>
<Relationships xmlns="http://schemas.openxmlformats.org/package/2006/relationships"><Relationship Id="rId3" Type="http://schemas.openxmlformats.org/officeDocument/2006/relationships/hyperlink" Target="https://bit.ly/pjgopenaisuperchargesource" TargetMode="Externa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hyperlink" Target="https://bit.ly/pjgragoverview" TargetMode="External"/><Relationship Id="rId5" Type="http://schemas.openxmlformats.org/officeDocument/2006/relationships/hyperlink" Target="https://bit.ly/pjgaisearchservice" TargetMode="External"/><Relationship Id="rId4" Type="http://schemas.openxmlformats.org/officeDocument/2006/relationships/hyperlink" Target="https://bit.ly/pjgopenaiservice"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2.xml"/><Relationship Id="rId1" Type="http://schemas.openxmlformats.org/officeDocument/2006/relationships/slideLayout" Target="../slideLayouts/slideLayout19.xml"/><Relationship Id="rId4" Type="http://schemas.openxmlformats.org/officeDocument/2006/relationships/image" Target="../media/image59.svg"/></Relationships>
</file>

<file path=ppt/slides/_rels/slide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jpeg"/><Relationship Id="rId7" Type="http://schemas.openxmlformats.org/officeDocument/2006/relationships/customXml" Target="../ink/ink2.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customXml" Target="../ink/ink1.xml"/><Relationship Id="rId10" Type="http://schemas.openxmlformats.org/officeDocument/2006/relationships/image" Target="../media/image28.png"/><Relationship Id="rId4" Type="http://schemas.openxmlformats.org/officeDocument/2006/relationships/image" Target="../media/image24.png"/><Relationship Id="rId9"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1.xml"/><Relationship Id="rId5" Type="http://schemas.openxmlformats.org/officeDocument/2006/relationships/hyperlink" Target="https://dis.um.es/~lopezquesada/documentos/IES_1718/LMSGI/curso/UT4/xhtml/xhtml23/html/lospeligrosdelaia.html" TargetMode="Externa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hyperlink" Target="https://dis.um.es/~lopezquesada/documentos/IES_1718/LMSGI/curso/UT4/xhtml/xhtml23/html/lospeligrosdelaia.html" TargetMode="Externa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9542" y="641498"/>
            <a:ext cx="9405953" cy="3507427"/>
          </a:xfrm>
        </p:spPr>
        <p:txBody>
          <a:bodyPr/>
          <a:lstStyle/>
          <a:p>
            <a:r>
              <a:rPr lang="en-GB" sz="4800" dirty="0"/>
              <a:t>Supercharge your Data </a:t>
            </a:r>
            <a:br>
              <a:rPr lang="en-GB" sz="4800" dirty="0"/>
            </a:br>
            <a:r>
              <a:rPr lang="en-GB" sz="4800" dirty="0"/>
              <a:t>with Azure AI Search</a:t>
            </a:r>
            <a:br>
              <a:rPr lang="en-GB" sz="4800" dirty="0"/>
            </a:br>
            <a:r>
              <a:rPr lang="en-GB" sz="4800" dirty="0"/>
              <a:t>and Azure OpenAI</a:t>
            </a:r>
          </a:p>
        </p:txBody>
      </p:sp>
      <p:sp>
        <p:nvSpPr>
          <p:cNvPr id="3" name="Subtitle 2"/>
          <p:cNvSpPr>
            <a:spLocks noGrp="1"/>
          </p:cNvSpPr>
          <p:nvPr>
            <p:ph type="subTitle" idx="1"/>
          </p:nvPr>
        </p:nvSpPr>
        <p:spPr>
          <a:xfrm>
            <a:off x="574660" y="4777380"/>
            <a:ext cx="9405953" cy="1439122"/>
          </a:xfrm>
        </p:spPr>
        <p:txBody>
          <a:bodyPr/>
          <a:lstStyle/>
          <a:p>
            <a:r>
              <a:rPr lang="en-GB" dirty="0">
                <a:solidFill>
                  <a:srgbClr val="B3CB1B"/>
                </a:solidFill>
              </a:rPr>
              <a:t>Pete Gallagher</a:t>
            </a:r>
          </a:p>
          <a:p>
            <a:r>
              <a:rPr lang="en-GB" dirty="0">
                <a:solidFill>
                  <a:srgbClr val="B3CB1B"/>
                </a:solidFill>
              </a:rPr>
              <a:t>Petecodes.co.uk</a:t>
            </a:r>
          </a:p>
        </p:txBody>
      </p:sp>
      <p:pic>
        <p:nvPicPr>
          <p:cNvPr id="5" name="Picture 2">
            <a:extLst>
              <a:ext uri="{FF2B5EF4-FFF2-40B4-BE49-F238E27FC236}">
                <a16:creationId xmlns:a16="http://schemas.microsoft.com/office/drawing/2014/main" id="{F2B3B6E5-8E0C-FFE6-C4AD-813FF88455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68373" y="3189234"/>
            <a:ext cx="1304085" cy="1304085"/>
          </a:xfrm>
          <a:prstGeom prst="rect">
            <a:avLst/>
          </a:prstGeom>
          <a:noFill/>
          <a:extLst>
            <a:ext uri="{909E8E84-426E-40DD-AFC4-6F175D3DCCD1}">
              <a14:hiddenFill xmlns:a14="http://schemas.microsoft.com/office/drawing/2010/main">
                <a:solidFill>
                  <a:srgbClr val="FFFFFF"/>
                </a:solidFill>
              </a14:hiddenFill>
            </a:ext>
          </a:extLst>
        </p:spPr>
      </p:pic>
      <p:pic>
        <p:nvPicPr>
          <p:cNvPr id="4" name="Graphic 6">
            <a:extLst>
              <a:ext uri="{FF2B5EF4-FFF2-40B4-BE49-F238E27FC236}">
                <a16:creationId xmlns:a16="http://schemas.microsoft.com/office/drawing/2014/main" id="{7BA2C2AB-0DC6-206B-EEE7-C59FD06855F6}"/>
              </a:ext>
            </a:extLst>
          </p:cNvPr>
          <p:cNvPicPr>
            <a:picLocks noChangeAspect="1"/>
          </p:cNvPicPr>
          <p:nvPr/>
        </p:nvPicPr>
        <p:blipFill>
          <a:blip r:embed="rId4">
            <a:biLevel thresh="25000"/>
            <a:extLst>
              <a:ext uri="{BEBA8EAE-BF5A-486C-A8C5-ECC9F3942E4B}">
                <a14:imgProps xmlns:a14="http://schemas.microsoft.com/office/drawing/2010/main">
                  <a14:imgLayer r:embed="rId5">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p:blipFill>
        <p:spPr>
          <a:xfrm>
            <a:off x="8870266" y="3678459"/>
            <a:ext cx="1883156" cy="1304085"/>
          </a:xfrm>
          <a:prstGeom prst="rect">
            <a:avLst/>
          </a:prstGeom>
        </p:spPr>
      </p:pic>
    </p:spTree>
    <p:extLst>
      <p:ext uri="{BB962C8B-B14F-4D97-AF65-F5344CB8AC3E}">
        <p14:creationId xmlns:p14="http://schemas.microsoft.com/office/powerpoint/2010/main" val="355411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333375" y="4264571"/>
            <a:ext cx="11525250" cy="1419591"/>
          </a:xfrm>
        </p:spPr>
        <p:txBody>
          <a:bodyPr/>
          <a:lstStyle/>
          <a:p>
            <a:pPr algn="ctr"/>
            <a:r>
              <a:rPr lang="en-GB" sz="9600" dirty="0"/>
              <a:t>More OpenAI</a:t>
            </a:r>
          </a:p>
        </p:txBody>
      </p:sp>
      <p:pic>
        <p:nvPicPr>
          <p:cNvPr id="2" name="Graphic 6">
            <a:extLst>
              <a:ext uri="{FF2B5EF4-FFF2-40B4-BE49-F238E27FC236}">
                <a16:creationId xmlns:a16="http://schemas.microsoft.com/office/drawing/2014/main" id="{06DC779A-93A7-416D-7658-93AA14ED5097}"/>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rcRect/>
          <a:stretch/>
        </p:blipFill>
        <p:spPr>
          <a:xfrm>
            <a:off x="2501901" y="1630656"/>
            <a:ext cx="3225798" cy="2233865"/>
          </a:xfrm>
          <a:prstGeom prst="rect">
            <a:avLst/>
          </a:prstGeom>
        </p:spPr>
      </p:pic>
      <p:sp>
        <p:nvSpPr>
          <p:cNvPr id="3" name="Plus Sign 2">
            <a:extLst>
              <a:ext uri="{FF2B5EF4-FFF2-40B4-BE49-F238E27FC236}">
                <a16:creationId xmlns:a16="http://schemas.microsoft.com/office/drawing/2014/main" id="{46B1805C-B813-CD2B-DFFC-AA28922BD218}"/>
              </a:ext>
            </a:extLst>
          </p:cNvPr>
          <p:cNvSpPr/>
          <p:nvPr/>
        </p:nvSpPr>
        <p:spPr>
          <a:xfrm>
            <a:off x="6201124" y="2378754"/>
            <a:ext cx="754957" cy="7376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2">
            <a:extLst>
              <a:ext uri="{FF2B5EF4-FFF2-40B4-BE49-F238E27FC236}">
                <a16:creationId xmlns:a16="http://schemas.microsoft.com/office/drawing/2014/main" id="{77A5AE57-A0EF-D247-23D9-955CA296A4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4238" y="1636185"/>
            <a:ext cx="1813612" cy="2228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702422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C8FEABE-6ABF-1DCF-4926-15722FA4B9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9056949" y="2388064"/>
            <a:ext cx="2820531" cy="2820531"/>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Retrieve using Queries</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solidFill>
                  <a:schemeClr val="tx1"/>
                </a:solidFill>
              </a:rPr>
              <a:t>Store in a Database</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Break into Small Parts</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Ingest Data</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More “RAG”</a:t>
            </a:r>
          </a:p>
        </p:txBody>
      </p:sp>
    </p:spTree>
    <p:extLst>
      <p:ext uri="{BB962C8B-B14F-4D97-AF65-F5344CB8AC3E}">
        <p14:creationId xmlns:p14="http://schemas.microsoft.com/office/powerpoint/2010/main" val="1463022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Multi-Language SDK Support</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solidFill>
                  <a:schemeClr val="tx1"/>
                </a:solidFill>
              </a:rPr>
              <a:t>Query via Text, </a:t>
            </a:r>
            <a:br>
              <a:rPr lang="en-GB" dirty="0">
                <a:solidFill>
                  <a:schemeClr val="tx1"/>
                </a:solidFill>
              </a:rPr>
            </a:br>
            <a:r>
              <a:rPr lang="en-GB" dirty="0">
                <a:solidFill>
                  <a:schemeClr val="tx1"/>
                </a:solidFill>
              </a:rPr>
              <a:t>Fuzzy, </a:t>
            </a:r>
            <a:br>
              <a:rPr lang="en-GB" dirty="0">
                <a:solidFill>
                  <a:schemeClr val="tx1"/>
                </a:solidFill>
              </a:rPr>
            </a:br>
            <a:r>
              <a:rPr lang="en-GB" dirty="0">
                <a:solidFill>
                  <a:schemeClr val="tx1"/>
                </a:solidFill>
              </a:rPr>
              <a:t>Auto-Complete, Vector</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Query Your Data</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Cloud Search</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Azure AI Search - Overview</a:t>
            </a:r>
          </a:p>
        </p:txBody>
      </p:sp>
      <p:pic>
        <p:nvPicPr>
          <p:cNvPr id="4" name="Picture 3">
            <a:extLst>
              <a:ext uri="{FF2B5EF4-FFF2-40B4-BE49-F238E27FC236}">
                <a16:creationId xmlns:a16="http://schemas.microsoft.com/office/drawing/2014/main" id="{471C08AC-30FA-B2EC-6FEA-6280C582F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454" y="2224130"/>
            <a:ext cx="2820531" cy="2820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5935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Queries</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solidFill>
                  <a:schemeClr val="tx1"/>
                </a:solidFill>
              </a:rPr>
              <a:t>Filters and Facets</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t>Schemas and </a:t>
            </a:r>
            <a:r>
              <a:rPr lang="en-GB" dirty="0">
                <a:solidFill>
                  <a:schemeClr val="tx1"/>
                </a:solidFill>
              </a:rPr>
              <a:t>Fields</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Indexes</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Azure AI Search - Indexes</a:t>
            </a:r>
          </a:p>
        </p:txBody>
      </p:sp>
      <p:pic>
        <p:nvPicPr>
          <p:cNvPr id="4" name="Picture 3">
            <a:extLst>
              <a:ext uri="{FF2B5EF4-FFF2-40B4-BE49-F238E27FC236}">
                <a16:creationId xmlns:a16="http://schemas.microsoft.com/office/drawing/2014/main" id="{471C08AC-30FA-B2EC-6FEA-6280C582F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0154" y="2224130"/>
            <a:ext cx="2820531" cy="2820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3937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Semantic Search</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t>Hybrid Search</a:t>
            </a:r>
            <a:endParaRPr lang="en-GB" dirty="0">
              <a:solidFill>
                <a:schemeClr val="tx1"/>
              </a:solidFill>
            </a:endParaRP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Vector Search</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Full-Text Search</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Azure AI Search - Queries</a:t>
            </a:r>
          </a:p>
        </p:txBody>
      </p:sp>
      <p:pic>
        <p:nvPicPr>
          <p:cNvPr id="4" name="Picture 3">
            <a:extLst>
              <a:ext uri="{FF2B5EF4-FFF2-40B4-BE49-F238E27FC236}">
                <a16:creationId xmlns:a16="http://schemas.microsoft.com/office/drawing/2014/main" id="{471C08AC-30FA-B2EC-6FEA-6280C582F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454" y="2224130"/>
            <a:ext cx="2820531" cy="2820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997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39B19D80-C0DF-AC32-4512-FE81C0A769CC}"/>
              </a:ext>
            </a:extLst>
          </p:cNvPr>
          <p:cNvSpPr txBox="1">
            <a:spLocks/>
          </p:cNvSpPr>
          <p:nvPr/>
        </p:nvSpPr>
        <p:spPr>
          <a:xfrm>
            <a:off x="333375" y="4264571"/>
            <a:ext cx="11525250" cy="141959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9600" dirty="0"/>
              <a:t>AI Search Demo</a:t>
            </a:r>
          </a:p>
        </p:txBody>
      </p:sp>
      <p:pic>
        <p:nvPicPr>
          <p:cNvPr id="3" name="Picture 2">
            <a:extLst>
              <a:ext uri="{FF2B5EF4-FFF2-40B4-BE49-F238E27FC236}">
                <a16:creationId xmlns:a16="http://schemas.microsoft.com/office/drawing/2014/main" id="{FD6829A1-7EE7-FBF7-F35C-99C436B6BB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5734" y="1554827"/>
            <a:ext cx="2820531" cy="2820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23714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t>Compare two sets of Vectors</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t>Vector Database</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Created using AI </a:t>
            </a:r>
            <a:br>
              <a:rPr lang="en-GB" dirty="0">
                <a:solidFill>
                  <a:schemeClr val="tx1"/>
                </a:solidFill>
              </a:rPr>
            </a:br>
            <a:r>
              <a:rPr lang="en-GB" dirty="0">
                <a:solidFill>
                  <a:schemeClr val="tx1"/>
                </a:solidFill>
              </a:rPr>
              <a:t>Embedding Models</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Convert unstructured data to numbers</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4" name="Picture 3">
            <a:extLst>
              <a:ext uri="{FF2B5EF4-FFF2-40B4-BE49-F238E27FC236}">
                <a16:creationId xmlns:a16="http://schemas.microsoft.com/office/drawing/2014/main" id="{02EF026A-3840-EAEC-7E19-649F97E8FA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024" b="1024"/>
          <a:stretch/>
        </p:blipFill>
        <p:spPr bwMode="auto">
          <a:xfrm>
            <a:off x="8857518" y="2321172"/>
            <a:ext cx="2940996" cy="2880764"/>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8225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r>
              <a:rPr lang="en-GB" dirty="0"/>
              <a:t>Vector Embeddings</a:t>
            </a:r>
          </a:p>
        </p:txBody>
      </p:sp>
      <p:pic>
        <p:nvPicPr>
          <p:cNvPr id="11" name="Picture 10">
            <a:extLst>
              <a:ext uri="{FF2B5EF4-FFF2-40B4-BE49-F238E27FC236}">
                <a16:creationId xmlns:a16="http://schemas.microsoft.com/office/drawing/2014/main" id="{B8259E78-CB6A-CF7E-F22B-A6F1FB7BF952}"/>
              </a:ext>
            </a:extLst>
          </p:cNvPr>
          <p:cNvPicPr>
            <a:picLocks noChangeAspect="1"/>
          </p:cNvPicPr>
          <p:nvPr/>
        </p:nvPicPr>
        <p:blipFill rotWithShape="1">
          <a:blip r:embed="rId3"/>
          <a:srcRect r="4484"/>
          <a:stretch/>
        </p:blipFill>
        <p:spPr>
          <a:xfrm>
            <a:off x="1575226" y="1353785"/>
            <a:ext cx="3376073" cy="4280303"/>
          </a:xfrm>
          <a:prstGeom prst="rect">
            <a:avLst/>
          </a:prstGeom>
        </p:spPr>
      </p:pic>
      <p:pic>
        <p:nvPicPr>
          <p:cNvPr id="12" name="Picture 11">
            <a:extLst>
              <a:ext uri="{FF2B5EF4-FFF2-40B4-BE49-F238E27FC236}">
                <a16:creationId xmlns:a16="http://schemas.microsoft.com/office/drawing/2014/main" id="{71EBC36B-08ED-B265-D4AD-F5A928EFF89B}"/>
              </a:ext>
            </a:extLst>
          </p:cNvPr>
          <p:cNvPicPr>
            <a:picLocks noChangeAspect="1"/>
          </p:cNvPicPr>
          <p:nvPr/>
        </p:nvPicPr>
        <p:blipFill>
          <a:blip r:embed="rId4"/>
          <a:stretch>
            <a:fillRect/>
          </a:stretch>
        </p:blipFill>
        <p:spPr>
          <a:xfrm>
            <a:off x="6977102" y="1353785"/>
            <a:ext cx="3376073" cy="4309347"/>
          </a:xfrm>
          <a:prstGeom prst="rect">
            <a:avLst/>
          </a:prstGeom>
        </p:spPr>
      </p:pic>
      <p:sp>
        <p:nvSpPr>
          <p:cNvPr id="13" name="TextBox 12">
            <a:extLst>
              <a:ext uri="{FF2B5EF4-FFF2-40B4-BE49-F238E27FC236}">
                <a16:creationId xmlns:a16="http://schemas.microsoft.com/office/drawing/2014/main" id="{7A0C6712-BC43-E2BD-D24B-68E895AE448A}"/>
              </a:ext>
            </a:extLst>
          </p:cNvPr>
          <p:cNvSpPr txBox="1"/>
          <p:nvPr/>
        </p:nvSpPr>
        <p:spPr>
          <a:xfrm>
            <a:off x="1575225" y="5809129"/>
            <a:ext cx="3376073" cy="369332"/>
          </a:xfrm>
          <a:prstGeom prst="rect">
            <a:avLst/>
          </a:prstGeom>
          <a:noFill/>
        </p:spPr>
        <p:txBody>
          <a:bodyPr wrap="square" rtlCol="0">
            <a:spAutoFit/>
          </a:bodyPr>
          <a:lstStyle/>
          <a:p>
            <a:pPr algn="ctr"/>
            <a:r>
              <a:rPr lang="en-GB" dirty="0"/>
              <a:t>Car</a:t>
            </a:r>
          </a:p>
        </p:txBody>
      </p:sp>
      <p:sp>
        <p:nvSpPr>
          <p:cNvPr id="14" name="TextBox 13">
            <a:extLst>
              <a:ext uri="{FF2B5EF4-FFF2-40B4-BE49-F238E27FC236}">
                <a16:creationId xmlns:a16="http://schemas.microsoft.com/office/drawing/2014/main" id="{0A468E3C-6990-5021-0E23-B00CD623EA8C}"/>
              </a:ext>
            </a:extLst>
          </p:cNvPr>
          <p:cNvSpPr txBox="1"/>
          <p:nvPr/>
        </p:nvSpPr>
        <p:spPr>
          <a:xfrm>
            <a:off x="6977102" y="5809129"/>
            <a:ext cx="3376073" cy="369332"/>
          </a:xfrm>
          <a:prstGeom prst="rect">
            <a:avLst/>
          </a:prstGeom>
          <a:noFill/>
        </p:spPr>
        <p:txBody>
          <a:bodyPr wrap="square" rtlCol="0">
            <a:spAutoFit/>
          </a:bodyPr>
          <a:lstStyle/>
          <a:p>
            <a:pPr algn="ctr"/>
            <a:r>
              <a:rPr lang="en-GB" dirty="0"/>
              <a:t>Lorry</a:t>
            </a:r>
          </a:p>
        </p:txBody>
      </p:sp>
    </p:spTree>
    <p:extLst>
      <p:ext uri="{BB962C8B-B14F-4D97-AF65-F5344CB8AC3E}">
        <p14:creationId xmlns:p14="http://schemas.microsoft.com/office/powerpoint/2010/main" val="143711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11" name="Picture 10">
            <a:extLst>
              <a:ext uri="{FF2B5EF4-FFF2-40B4-BE49-F238E27FC236}">
                <a16:creationId xmlns:a16="http://schemas.microsoft.com/office/drawing/2014/main" id="{B8259E78-CB6A-CF7E-F22B-A6F1FB7BF952}"/>
              </a:ext>
            </a:extLst>
          </p:cNvPr>
          <p:cNvPicPr>
            <a:picLocks noChangeAspect="1"/>
          </p:cNvPicPr>
          <p:nvPr/>
        </p:nvPicPr>
        <p:blipFill rotWithShape="1">
          <a:blip r:embed="rId3"/>
          <a:srcRect r="4484"/>
          <a:stretch/>
        </p:blipFill>
        <p:spPr>
          <a:xfrm>
            <a:off x="4456726" y="1353785"/>
            <a:ext cx="3376073" cy="4280303"/>
          </a:xfrm>
          <a:prstGeom prst="rect">
            <a:avLst/>
          </a:prstGeom>
        </p:spPr>
      </p:pic>
      <p:pic>
        <p:nvPicPr>
          <p:cNvPr id="12" name="Picture 11">
            <a:extLst>
              <a:ext uri="{FF2B5EF4-FFF2-40B4-BE49-F238E27FC236}">
                <a16:creationId xmlns:a16="http://schemas.microsoft.com/office/drawing/2014/main" id="{71EBC36B-08ED-B265-D4AD-F5A928EFF89B}"/>
              </a:ext>
            </a:extLst>
          </p:cNvPr>
          <p:cNvPicPr>
            <a:picLocks noChangeAspect="1"/>
          </p:cNvPicPr>
          <p:nvPr/>
        </p:nvPicPr>
        <p:blipFill>
          <a:blip r:embed="rId4">
            <a:alphaModFix amt="35000"/>
          </a:blip>
          <a:stretch>
            <a:fillRect/>
          </a:stretch>
        </p:blipFill>
        <p:spPr>
          <a:xfrm>
            <a:off x="4472118" y="1353785"/>
            <a:ext cx="3376073" cy="4309347"/>
          </a:xfrm>
          <a:prstGeom prst="rect">
            <a:avLst/>
          </a:prstGeom>
        </p:spPr>
      </p:pic>
    </p:spTree>
    <p:extLst>
      <p:ext uri="{BB962C8B-B14F-4D97-AF65-F5344CB8AC3E}">
        <p14:creationId xmlns:p14="http://schemas.microsoft.com/office/powerpoint/2010/main" val="1248909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Embeddings and Vectors</a:t>
            </a:r>
          </a:p>
        </p:txBody>
      </p:sp>
      <p:pic>
        <p:nvPicPr>
          <p:cNvPr id="5" name="Graphic 4" descr="Crown with solid fill">
            <a:extLst>
              <a:ext uri="{FF2B5EF4-FFF2-40B4-BE49-F238E27FC236}">
                <a16:creationId xmlns:a16="http://schemas.microsoft.com/office/drawing/2014/main" id="{B01EEBA5-8814-DF93-0E8A-51CA5645E70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16084" y="1853248"/>
            <a:ext cx="664933" cy="664933"/>
          </a:xfrm>
          <a:prstGeom prst="rect">
            <a:avLst/>
          </a:prstGeom>
        </p:spPr>
      </p:pic>
      <p:pic>
        <p:nvPicPr>
          <p:cNvPr id="8" name="Graphic 7" descr="Woman outline">
            <a:extLst>
              <a:ext uri="{FF2B5EF4-FFF2-40B4-BE49-F238E27FC236}">
                <a16:creationId xmlns:a16="http://schemas.microsoft.com/office/drawing/2014/main" id="{16AD45D7-6D8D-42D5-AA05-537BE2EF8B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792359" y="2247428"/>
            <a:ext cx="2821321" cy="2821321"/>
          </a:xfrm>
          <a:prstGeom prst="rect">
            <a:avLst/>
          </a:prstGeom>
        </p:spPr>
      </p:pic>
      <p:pic>
        <p:nvPicPr>
          <p:cNvPr id="15" name="Graphic 14" descr="Man outline">
            <a:extLst>
              <a:ext uri="{FF2B5EF4-FFF2-40B4-BE49-F238E27FC236}">
                <a16:creationId xmlns:a16="http://schemas.microsoft.com/office/drawing/2014/main" id="{1C7DA9C0-A25E-37D6-038D-2C20120FE10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37889" y="2247429"/>
            <a:ext cx="2821321" cy="2821321"/>
          </a:xfrm>
          <a:prstGeom prst="rect">
            <a:avLst/>
          </a:prstGeom>
        </p:spPr>
      </p:pic>
      <p:pic>
        <p:nvPicPr>
          <p:cNvPr id="16" name="Graphic 15" descr="Man outline">
            <a:extLst>
              <a:ext uri="{FF2B5EF4-FFF2-40B4-BE49-F238E27FC236}">
                <a16:creationId xmlns:a16="http://schemas.microsoft.com/office/drawing/2014/main" id="{632563F8-805B-605C-76C4-AC73079F311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03506" y="2247428"/>
            <a:ext cx="2821321" cy="2821321"/>
          </a:xfrm>
          <a:prstGeom prst="rect">
            <a:avLst/>
          </a:prstGeom>
        </p:spPr>
      </p:pic>
      <p:pic>
        <p:nvPicPr>
          <p:cNvPr id="19" name="Graphic 18" descr="Crown with solid fill">
            <a:extLst>
              <a:ext uri="{FF2B5EF4-FFF2-40B4-BE49-F238E27FC236}">
                <a16:creationId xmlns:a16="http://schemas.microsoft.com/office/drawing/2014/main" id="{36ADB96F-3EB9-A7B4-BE41-D235C2DFD30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81336" y="1914961"/>
            <a:ext cx="664933" cy="664933"/>
          </a:xfrm>
          <a:prstGeom prst="rect">
            <a:avLst/>
          </a:prstGeom>
        </p:spPr>
      </p:pic>
      <p:pic>
        <p:nvPicPr>
          <p:cNvPr id="20" name="Graphic 19" descr="Woman outline">
            <a:extLst>
              <a:ext uri="{FF2B5EF4-FFF2-40B4-BE49-F238E27FC236}">
                <a16:creationId xmlns:a16="http://schemas.microsoft.com/office/drawing/2014/main" id="{A698393F-BBF1-5AA4-092E-FCCDF38F8C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03143" y="2247428"/>
            <a:ext cx="2821321" cy="2821321"/>
          </a:xfrm>
          <a:prstGeom prst="rect">
            <a:avLst/>
          </a:prstGeom>
        </p:spPr>
      </p:pic>
      <p:sp>
        <p:nvSpPr>
          <p:cNvPr id="21" name="Minus Sign 20">
            <a:extLst>
              <a:ext uri="{FF2B5EF4-FFF2-40B4-BE49-F238E27FC236}">
                <a16:creationId xmlns:a16="http://schemas.microsoft.com/office/drawing/2014/main" id="{CE0F4BDC-B3CF-30C2-674A-720F5598435A}"/>
              </a:ext>
            </a:extLst>
          </p:cNvPr>
          <p:cNvSpPr/>
          <p:nvPr/>
        </p:nvSpPr>
        <p:spPr>
          <a:xfrm>
            <a:off x="3239012" y="3186693"/>
            <a:ext cx="776716" cy="737666"/>
          </a:xfrm>
          <a:prstGeom prst="mathMin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Plus Sign 21">
            <a:extLst>
              <a:ext uri="{FF2B5EF4-FFF2-40B4-BE49-F238E27FC236}">
                <a16:creationId xmlns:a16="http://schemas.microsoft.com/office/drawing/2014/main" id="{2AD712F9-B284-491E-4A80-7F274E0A79B5}"/>
              </a:ext>
            </a:extLst>
          </p:cNvPr>
          <p:cNvSpPr/>
          <p:nvPr/>
        </p:nvSpPr>
        <p:spPr>
          <a:xfrm>
            <a:off x="5611916" y="3186693"/>
            <a:ext cx="754957" cy="7376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Equals 22">
            <a:extLst>
              <a:ext uri="{FF2B5EF4-FFF2-40B4-BE49-F238E27FC236}">
                <a16:creationId xmlns:a16="http://schemas.microsoft.com/office/drawing/2014/main" id="{9FCD2163-8351-8817-245E-FEA143ED9AD3}"/>
              </a:ext>
            </a:extLst>
          </p:cNvPr>
          <p:cNvSpPr/>
          <p:nvPr/>
        </p:nvSpPr>
        <p:spPr>
          <a:xfrm>
            <a:off x="8087324" y="3244323"/>
            <a:ext cx="1052712" cy="622406"/>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4" name="TextBox 23">
            <a:extLst>
              <a:ext uri="{FF2B5EF4-FFF2-40B4-BE49-F238E27FC236}">
                <a16:creationId xmlns:a16="http://schemas.microsoft.com/office/drawing/2014/main" id="{001A1913-B9D4-D2E6-B58E-9A163F12CEEB}"/>
              </a:ext>
            </a:extLst>
          </p:cNvPr>
          <p:cNvSpPr txBox="1"/>
          <p:nvPr/>
        </p:nvSpPr>
        <p:spPr>
          <a:xfrm>
            <a:off x="1930297" y="5278265"/>
            <a:ext cx="1236503" cy="369332"/>
          </a:xfrm>
          <a:prstGeom prst="rect">
            <a:avLst/>
          </a:prstGeom>
          <a:noFill/>
        </p:spPr>
        <p:txBody>
          <a:bodyPr wrap="square" rtlCol="0">
            <a:spAutoFit/>
          </a:bodyPr>
          <a:lstStyle/>
          <a:p>
            <a:pPr algn="ctr"/>
            <a:r>
              <a:rPr lang="en-GB" dirty="0"/>
              <a:t>King</a:t>
            </a:r>
          </a:p>
        </p:txBody>
      </p:sp>
      <p:sp>
        <p:nvSpPr>
          <p:cNvPr id="25" name="TextBox 24">
            <a:extLst>
              <a:ext uri="{FF2B5EF4-FFF2-40B4-BE49-F238E27FC236}">
                <a16:creationId xmlns:a16="http://schemas.microsoft.com/office/drawing/2014/main" id="{BD8AAF0B-2B47-7A6A-CF3F-5980BF995262}"/>
              </a:ext>
            </a:extLst>
          </p:cNvPr>
          <p:cNvSpPr txBox="1"/>
          <p:nvPr/>
        </p:nvSpPr>
        <p:spPr>
          <a:xfrm>
            <a:off x="4095914" y="5278265"/>
            <a:ext cx="1236503" cy="369332"/>
          </a:xfrm>
          <a:prstGeom prst="rect">
            <a:avLst/>
          </a:prstGeom>
          <a:noFill/>
        </p:spPr>
        <p:txBody>
          <a:bodyPr wrap="square" rtlCol="0">
            <a:spAutoFit/>
          </a:bodyPr>
          <a:lstStyle/>
          <a:p>
            <a:pPr algn="ctr"/>
            <a:r>
              <a:rPr lang="en-GB" dirty="0"/>
              <a:t>Man</a:t>
            </a:r>
          </a:p>
        </p:txBody>
      </p:sp>
      <p:sp>
        <p:nvSpPr>
          <p:cNvPr id="26" name="TextBox 25">
            <a:extLst>
              <a:ext uri="{FF2B5EF4-FFF2-40B4-BE49-F238E27FC236}">
                <a16:creationId xmlns:a16="http://schemas.microsoft.com/office/drawing/2014/main" id="{61C03ECF-B20B-D2D9-2378-E90C6352DDE3}"/>
              </a:ext>
            </a:extLst>
          </p:cNvPr>
          <p:cNvSpPr txBox="1"/>
          <p:nvPr/>
        </p:nvSpPr>
        <p:spPr>
          <a:xfrm>
            <a:off x="6573375" y="5278265"/>
            <a:ext cx="1236503" cy="369332"/>
          </a:xfrm>
          <a:prstGeom prst="rect">
            <a:avLst/>
          </a:prstGeom>
          <a:noFill/>
        </p:spPr>
        <p:txBody>
          <a:bodyPr wrap="square" rtlCol="0">
            <a:spAutoFit/>
          </a:bodyPr>
          <a:lstStyle/>
          <a:p>
            <a:pPr algn="ctr"/>
            <a:r>
              <a:rPr lang="en-GB" dirty="0"/>
              <a:t>Woman</a:t>
            </a:r>
          </a:p>
        </p:txBody>
      </p:sp>
      <p:sp>
        <p:nvSpPr>
          <p:cNvPr id="27" name="TextBox 26">
            <a:extLst>
              <a:ext uri="{FF2B5EF4-FFF2-40B4-BE49-F238E27FC236}">
                <a16:creationId xmlns:a16="http://schemas.microsoft.com/office/drawing/2014/main" id="{02E41D69-6521-CC2C-AFB0-D2CFDDDE4958}"/>
              </a:ext>
            </a:extLst>
          </p:cNvPr>
          <p:cNvSpPr txBox="1"/>
          <p:nvPr/>
        </p:nvSpPr>
        <p:spPr>
          <a:xfrm>
            <a:off x="9195550" y="5278265"/>
            <a:ext cx="1236503" cy="369332"/>
          </a:xfrm>
          <a:prstGeom prst="rect">
            <a:avLst/>
          </a:prstGeom>
          <a:noFill/>
        </p:spPr>
        <p:txBody>
          <a:bodyPr wrap="square" rtlCol="0">
            <a:spAutoFit/>
          </a:bodyPr>
          <a:lstStyle/>
          <a:p>
            <a:pPr algn="ctr"/>
            <a:r>
              <a:rPr lang="en-GB" dirty="0"/>
              <a:t>Queen</a:t>
            </a:r>
          </a:p>
        </p:txBody>
      </p:sp>
    </p:spTree>
    <p:extLst>
      <p:ext uri="{BB962C8B-B14F-4D97-AF65-F5344CB8AC3E}">
        <p14:creationId xmlns:p14="http://schemas.microsoft.com/office/powerpoint/2010/main" val="322425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par>
                                <p:cTn id="50" presetID="10" presetClass="entr" presetSubtype="0" fill="hold"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p:bldP spid="25" grpId="0"/>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95BAB9A-5E06-4A30-A834-A0715827D94C}"/>
              </a:ext>
            </a:extLst>
          </p:cNvPr>
          <p:cNvSpPr>
            <a:spLocks noGrp="1"/>
          </p:cNvSpPr>
          <p:nvPr>
            <p:ph type="ctrTitle"/>
          </p:nvPr>
        </p:nvSpPr>
        <p:spPr>
          <a:xfrm>
            <a:off x="779271" y="193158"/>
            <a:ext cx="8825658" cy="940981"/>
          </a:xfrm>
        </p:spPr>
        <p:txBody>
          <a:bodyPr/>
          <a:lstStyle/>
          <a:p>
            <a:r>
              <a:rPr lang="en-GB" dirty="0"/>
              <a:t>About Me</a:t>
            </a:r>
          </a:p>
        </p:txBody>
      </p:sp>
      <p:pic>
        <p:nvPicPr>
          <p:cNvPr id="10" name="Picture 9">
            <a:extLst>
              <a:ext uri="{FF2B5EF4-FFF2-40B4-BE49-F238E27FC236}">
                <a16:creationId xmlns:a16="http://schemas.microsoft.com/office/drawing/2014/main" id="{5D57CA3A-9399-4E31-864F-23A89EBD4190}"/>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850647" y="1134139"/>
            <a:ext cx="2823429" cy="2823429"/>
          </a:xfrm>
          <a:prstGeom prst="rect">
            <a:avLst/>
          </a:prstGeom>
        </p:spPr>
      </p:pic>
      <p:sp>
        <p:nvSpPr>
          <p:cNvPr id="11" name="Title 1">
            <a:extLst>
              <a:ext uri="{FF2B5EF4-FFF2-40B4-BE49-F238E27FC236}">
                <a16:creationId xmlns:a16="http://schemas.microsoft.com/office/drawing/2014/main" id="{597EC0CF-0B2F-4DEF-AF2F-92141E6DC0FC}"/>
              </a:ext>
            </a:extLst>
          </p:cNvPr>
          <p:cNvSpPr txBox="1">
            <a:spLocks/>
          </p:cNvSpPr>
          <p:nvPr/>
        </p:nvSpPr>
        <p:spPr>
          <a:xfrm>
            <a:off x="4057982" y="1146644"/>
            <a:ext cx="7710668" cy="2424192"/>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3600" b="1" dirty="0">
                <a:solidFill>
                  <a:schemeClr val="tx1"/>
                </a:solidFill>
              </a:rPr>
              <a:t>Pete Gallagher</a:t>
            </a:r>
            <a:br>
              <a:rPr lang="en-GB" sz="3600" dirty="0">
                <a:solidFill>
                  <a:srgbClr val="B3CB1B"/>
                </a:solidFill>
              </a:rPr>
            </a:br>
            <a:r>
              <a:rPr lang="en-GB" sz="3600" dirty="0">
                <a:solidFill>
                  <a:srgbClr val="B3CB1B"/>
                </a:solidFill>
              </a:rPr>
              <a:t>@pete_codes</a:t>
            </a:r>
          </a:p>
          <a:p>
            <a:r>
              <a:rPr lang="en-GB" sz="3600" dirty="0">
                <a:solidFill>
                  <a:srgbClr val="B3CB1B"/>
                </a:solidFill>
              </a:rPr>
              <a:t>www.PeteCodes.co.uk</a:t>
            </a:r>
          </a:p>
          <a:p>
            <a:r>
              <a:rPr lang="en-GB" sz="3600" dirty="0">
                <a:solidFill>
                  <a:srgbClr val="B3CB1B"/>
                </a:solidFill>
              </a:rPr>
              <a:t>pete@pjgcreations.co.uk</a:t>
            </a:r>
          </a:p>
        </p:txBody>
      </p:sp>
      <p:sp>
        <p:nvSpPr>
          <p:cNvPr id="12" name="Title 1">
            <a:extLst>
              <a:ext uri="{FF2B5EF4-FFF2-40B4-BE49-F238E27FC236}">
                <a16:creationId xmlns:a16="http://schemas.microsoft.com/office/drawing/2014/main" id="{BF163FA1-B043-41B4-AC08-DE0BF52EB764}"/>
              </a:ext>
            </a:extLst>
          </p:cNvPr>
          <p:cNvSpPr txBox="1">
            <a:spLocks/>
          </p:cNvSpPr>
          <p:nvPr/>
        </p:nvSpPr>
        <p:spPr>
          <a:xfrm>
            <a:off x="262238" y="4065034"/>
            <a:ext cx="11667523" cy="2352242"/>
          </a:xfrm>
          <a:prstGeom prst="rect">
            <a:avLst/>
          </a:prstGeom>
        </p:spPr>
        <p:txBody>
          <a:bodyPr vert="horz" lIns="91440" tIns="45720" rIns="91440" bIns="45720" rtlCol="0" anchor="t">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2400" dirty="0">
                <a:solidFill>
                  <a:srgbClr val="B3CB1B"/>
                </a:solidFill>
              </a:rPr>
              <a:t>Full Stack Development Manager at Avanade UK</a:t>
            </a:r>
          </a:p>
          <a:p>
            <a:pPr algn="ctr"/>
            <a:r>
              <a:rPr lang="en-GB" sz="2400" dirty="0">
                <a:solidFill>
                  <a:srgbClr val="B3CB1B"/>
                </a:solidFill>
              </a:rPr>
              <a:t>Microsoft Certified Trainer &amp; Azure &amp; IoT MVP, Pluralsight Author</a:t>
            </a:r>
          </a:p>
          <a:p>
            <a:pPr algn="ctr"/>
            <a:r>
              <a:rPr lang="en-GB" sz="2400" dirty="0">
                <a:solidFill>
                  <a:srgbClr val="B3CB1B"/>
                </a:solidFill>
              </a:rPr>
              <a:t>Decades of Desktop, Web &amp; Embedded Software experience,</a:t>
            </a:r>
          </a:p>
          <a:p>
            <a:pPr algn="ctr"/>
            <a:r>
              <a:rPr lang="en-GB" sz="2400" dirty="0">
                <a:solidFill>
                  <a:srgbClr val="B3CB1B"/>
                </a:solidFill>
              </a:rPr>
              <a:t>Meetup Organiser and Podcaster,</a:t>
            </a:r>
          </a:p>
          <a:p>
            <a:pPr algn="ctr"/>
            <a:r>
              <a:rPr lang="en-GB" sz="2400" dirty="0">
                <a:solidFill>
                  <a:srgbClr val="B3CB1B"/>
                </a:solidFill>
              </a:rPr>
              <a:t>STEM Ambassador, Gadget Addict</a:t>
            </a:r>
          </a:p>
          <a:p>
            <a:pPr algn="ctr"/>
            <a:r>
              <a:rPr lang="en-GB" sz="2400" dirty="0">
                <a:solidFill>
                  <a:srgbClr val="B3CB1B"/>
                </a:solidFill>
              </a:rPr>
              <a:t>Father of two inquisitive girls</a:t>
            </a:r>
          </a:p>
        </p:txBody>
      </p:sp>
      <p:pic>
        <p:nvPicPr>
          <p:cNvPr id="13" name="Picture 2">
            <a:extLst>
              <a:ext uri="{FF2B5EF4-FFF2-40B4-BE49-F238E27FC236}">
                <a16:creationId xmlns:a16="http://schemas.microsoft.com/office/drawing/2014/main" id="{D6CDCCCE-A54F-49F7-A444-65C0D066BC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0647" y="1085431"/>
            <a:ext cx="1086411" cy="438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282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5" name="Graphic 4" descr="Crown with solid fill">
            <a:extLst>
              <a:ext uri="{FF2B5EF4-FFF2-40B4-BE49-F238E27FC236}">
                <a16:creationId xmlns:a16="http://schemas.microsoft.com/office/drawing/2014/main" id="{B01EEBA5-8814-DF93-0E8A-51CA5645E70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83574" y="1853248"/>
            <a:ext cx="664933" cy="664933"/>
          </a:xfrm>
          <a:prstGeom prst="rect">
            <a:avLst/>
          </a:prstGeom>
        </p:spPr>
      </p:pic>
      <p:pic>
        <p:nvPicPr>
          <p:cNvPr id="8" name="Graphic 7" descr="Woman outline">
            <a:extLst>
              <a:ext uri="{FF2B5EF4-FFF2-40B4-BE49-F238E27FC236}">
                <a16:creationId xmlns:a16="http://schemas.microsoft.com/office/drawing/2014/main" id="{16AD45D7-6D8D-42D5-AA05-537BE2EF8B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45763" y="2247428"/>
            <a:ext cx="2821321" cy="2821321"/>
          </a:xfrm>
          <a:prstGeom prst="rect">
            <a:avLst/>
          </a:prstGeom>
        </p:spPr>
      </p:pic>
      <p:pic>
        <p:nvPicPr>
          <p:cNvPr id="15" name="Graphic 14" descr="Man outline">
            <a:extLst>
              <a:ext uri="{FF2B5EF4-FFF2-40B4-BE49-F238E27FC236}">
                <a16:creationId xmlns:a16="http://schemas.microsoft.com/office/drawing/2014/main" id="{1C7DA9C0-A25E-37D6-038D-2C20120FE10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105379" y="2247429"/>
            <a:ext cx="2821321" cy="2821321"/>
          </a:xfrm>
          <a:prstGeom prst="rect">
            <a:avLst/>
          </a:prstGeom>
        </p:spPr>
      </p:pic>
      <p:sp>
        <p:nvSpPr>
          <p:cNvPr id="22" name="Plus Sign 21">
            <a:extLst>
              <a:ext uri="{FF2B5EF4-FFF2-40B4-BE49-F238E27FC236}">
                <a16:creationId xmlns:a16="http://schemas.microsoft.com/office/drawing/2014/main" id="{2AD712F9-B284-491E-4A80-7F274E0A79B5}"/>
              </a:ext>
            </a:extLst>
          </p:cNvPr>
          <p:cNvSpPr/>
          <p:nvPr/>
        </p:nvSpPr>
        <p:spPr>
          <a:xfrm>
            <a:off x="5365320" y="3186693"/>
            <a:ext cx="754957" cy="7376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001A1913-B9D4-D2E6-B58E-9A163F12CEEB}"/>
              </a:ext>
            </a:extLst>
          </p:cNvPr>
          <p:cNvSpPr txBox="1"/>
          <p:nvPr/>
        </p:nvSpPr>
        <p:spPr>
          <a:xfrm>
            <a:off x="3897787" y="5278265"/>
            <a:ext cx="1236503" cy="369332"/>
          </a:xfrm>
          <a:prstGeom prst="rect">
            <a:avLst/>
          </a:prstGeom>
          <a:noFill/>
        </p:spPr>
        <p:txBody>
          <a:bodyPr wrap="square" rtlCol="0">
            <a:spAutoFit/>
          </a:bodyPr>
          <a:lstStyle/>
          <a:p>
            <a:pPr algn="ctr"/>
            <a:r>
              <a:rPr lang="en-GB" dirty="0"/>
              <a:t>King</a:t>
            </a:r>
          </a:p>
        </p:txBody>
      </p:sp>
      <p:sp>
        <p:nvSpPr>
          <p:cNvPr id="26" name="TextBox 25">
            <a:extLst>
              <a:ext uri="{FF2B5EF4-FFF2-40B4-BE49-F238E27FC236}">
                <a16:creationId xmlns:a16="http://schemas.microsoft.com/office/drawing/2014/main" id="{61C03ECF-B20B-D2D9-2378-E90C6352DDE3}"/>
              </a:ext>
            </a:extLst>
          </p:cNvPr>
          <p:cNvSpPr txBox="1"/>
          <p:nvPr/>
        </p:nvSpPr>
        <p:spPr>
          <a:xfrm>
            <a:off x="6326779" y="5278265"/>
            <a:ext cx="1236503" cy="369332"/>
          </a:xfrm>
          <a:prstGeom prst="rect">
            <a:avLst/>
          </a:prstGeom>
          <a:noFill/>
        </p:spPr>
        <p:txBody>
          <a:bodyPr wrap="square" rtlCol="0">
            <a:spAutoFit/>
          </a:bodyPr>
          <a:lstStyle/>
          <a:p>
            <a:pPr algn="ctr"/>
            <a:r>
              <a:rPr lang="en-GB" dirty="0"/>
              <a:t>Woman</a:t>
            </a:r>
          </a:p>
        </p:txBody>
      </p:sp>
    </p:spTree>
    <p:extLst>
      <p:ext uri="{BB962C8B-B14F-4D97-AF65-F5344CB8AC3E}">
        <p14:creationId xmlns:p14="http://schemas.microsoft.com/office/powerpoint/2010/main" val="2502097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5"/>
                                        </p:tgtEl>
                                      </p:cBhvr>
                                    </p:animEffect>
                                    <p:set>
                                      <p:cBhvr>
                                        <p:cTn id="7" dur="1" fill="hold">
                                          <p:stCondLst>
                                            <p:cond delay="499"/>
                                          </p:stCondLst>
                                        </p:cTn>
                                        <p:tgtEl>
                                          <p:spTgt spid="15"/>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24"/>
                                        </p:tgtEl>
                                      </p:cBhvr>
                                    </p:animEffect>
                                    <p:set>
                                      <p:cBhvr>
                                        <p:cTn id="10" dur="1" fill="hold">
                                          <p:stCondLst>
                                            <p:cond delay="499"/>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5" name="Graphic 4" descr="Crown with solid fill">
            <a:extLst>
              <a:ext uri="{FF2B5EF4-FFF2-40B4-BE49-F238E27FC236}">
                <a16:creationId xmlns:a16="http://schemas.microsoft.com/office/drawing/2014/main" id="{B01EEBA5-8814-DF93-0E8A-51CA5645E70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75708" y="1853248"/>
            <a:ext cx="664933" cy="664933"/>
          </a:xfrm>
          <a:prstGeom prst="rect">
            <a:avLst/>
          </a:prstGeom>
        </p:spPr>
      </p:pic>
      <p:pic>
        <p:nvPicPr>
          <p:cNvPr id="8" name="Graphic 7" descr="Woman outline">
            <a:extLst>
              <a:ext uri="{FF2B5EF4-FFF2-40B4-BE49-F238E27FC236}">
                <a16:creationId xmlns:a16="http://schemas.microsoft.com/office/drawing/2014/main" id="{16AD45D7-6D8D-42D5-AA05-537BE2EF8B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97785" y="2247428"/>
            <a:ext cx="2821321" cy="2821321"/>
          </a:xfrm>
          <a:prstGeom prst="rect">
            <a:avLst/>
          </a:prstGeom>
        </p:spPr>
      </p:pic>
      <p:sp>
        <p:nvSpPr>
          <p:cNvPr id="26" name="TextBox 25">
            <a:extLst>
              <a:ext uri="{FF2B5EF4-FFF2-40B4-BE49-F238E27FC236}">
                <a16:creationId xmlns:a16="http://schemas.microsoft.com/office/drawing/2014/main" id="{61C03ECF-B20B-D2D9-2378-E90C6352DDE3}"/>
              </a:ext>
            </a:extLst>
          </p:cNvPr>
          <p:cNvSpPr txBox="1"/>
          <p:nvPr/>
        </p:nvSpPr>
        <p:spPr>
          <a:xfrm>
            <a:off x="5378801" y="5278265"/>
            <a:ext cx="1236503" cy="369332"/>
          </a:xfrm>
          <a:prstGeom prst="rect">
            <a:avLst/>
          </a:prstGeom>
          <a:noFill/>
        </p:spPr>
        <p:txBody>
          <a:bodyPr wrap="square" rtlCol="0">
            <a:spAutoFit/>
          </a:bodyPr>
          <a:lstStyle/>
          <a:p>
            <a:pPr algn="ctr"/>
            <a:r>
              <a:rPr lang="en-GB" dirty="0"/>
              <a:t>Queen</a:t>
            </a:r>
          </a:p>
        </p:txBody>
      </p:sp>
    </p:spTree>
    <p:extLst>
      <p:ext uri="{BB962C8B-B14F-4D97-AF65-F5344CB8AC3E}">
        <p14:creationId xmlns:p14="http://schemas.microsoft.com/office/powerpoint/2010/main" val="1793912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4" name="Picture 3">
            <a:extLst>
              <a:ext uri="{FF2B5EF4-FFF2-40B4-BE49-F238E27FC236}">
                <a16:creationId xmlns:a16="http://schemas.microsoft.com/office/drawing/2014/main" id="{3A035A66-0ED4-2AE9-B521-B917A5F3A9FF}"/>
              </a:ext>
            </a:extLst>
          </p:cNvPr>
          <p:cNvPicPr>
            <a:picLocks noChangeAspect="1"/>
          </p:cNvPicPr>
          <p:nvPr/>
        </p:nvPicPr>
        <p:blipFill>
          <a:blip r:embed="rId3"/>
          <a:stretch>
            <a:fillRect/>
          </a:stretch>
        </p:blipFill>
        <p:spPr>
          <a:xfrm>
            <a:off x="855068" y="1331826"/>
            <a:ext cx="10481863" cy="4845258"/>
          </a:xfrm>
          <a:prstGeom prst="rect">
            <a:avLst/>
          </a:prstGeom>
        </p:spPr>
      </p:pic>
    </p:spTree>
    <p:extLst>
      <p:ext uri="{BB962C8B-B14F-4D97-AF65-F5344CB8AC3E}">
        <p14:creationId xmlns:p14="http://schemas.microsoft.com/office/powerpoint/2010/main" val="15314285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4" name="Picture 3">
            <a:extLst>
              <a:ext uri="{FF2B5EF4-FFF2-40B4-BE49-F238E27FC236}">
                <a16:creationId xmlns:a16="http://schemas.microsoft.com/office/drawing/2014/main" id="{3A035A66-0ED4-2AE9-B521-B917A5F3A9F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55068" y="1340133"/>
            <a:ext cx="10481863" cy="4828644"/>
          </a:xfrm>
          <a:prstGeom prst="rect">
            <a:avLst/>
          </a:prstGeom>
        </p:spPr>
      </p:pic>
    </p:spTree>
    <p:extLst>
      <p:ext uri="{BB962C8B-B14F-4D97-AF65-F5344CB8AC3E}">
        <p14:creationId xmlns:p14="http://schemas.microsoft.com/office/powerpoint/2010/main" val="4099386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Vector Embeddings</a:t>
            </a:r>
          </a:p>
        </p:txBody>
      </p:sp>
      <p:pic>
        <p:nvPicPr>
          <p:cNvPr id="4" name="Picture 3">
            <a:extLst>
              <a:ext uri="{FF2B5EF4-FFF2-40B4-BE49-F238E27FC236}">
                <a16:creationId xmlns:a16="http://schemas.microsoft.com/office/drawing/2014/main" id="{3A035A66-0ED4-2AE9-B521-B917A5F3A9F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70194" y="1340133"/>
            <a:ext cx="10451610" cy="4828644"/>
          </a:xfrm>
          <a:prstGeom prst="rect">
            <a:avLst/>
          </a:prstGeom>
        </p:spPr>
      </p:pic>
    </p:spTree>
    <p:extLst>
      <p:ext uri="{BB962C8B-B14F-4D97-AF65-F5344CB8AC3E}">
        <p14:creationId xmlns:p14="http://schemas.microsoft.com/office/powerpoint/2010/main" val="2065200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39B19D80-C0DF-AC32-4512-FE81C0A769CC}"/>
              </a:ext>
            </a:extLst>
          </p:cNvPr>
          <p:cNvSpPr txBox="1">
            <a:spLocks/>
          </p:cNvSpPr>
          <p:nvPr/>
        </p:nvSpPr>
        <p:spPr>
          <a:xfrm>
            <a:off x="333375" y="4264571"/>
            <a:ext cx="11525250" cy="141959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9600" dirty="0"/>
              <a:t>More AI Search</a:t>
            </a:r>
          </a:p>
        </p:txBody>
      </p:sp>
      <p:pic>
        <p:nvPicPr>
          <p:cNvPr id="3" name="Picture 2">
            <a:extLst>
              <a:ext uri="{FF2B5EF4-FFF2-40B4-BE49-F238E27FC236}">
                <a16:creationId xmlns:a16="http://schemas.microsoft.com/office/drawing/2014/main" id="{FD6829A1-7EE7-FBF7-F35C-99C436B6BB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5734" y="1554827"/>
            <a:ext cx="2820531" cy="2820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304737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699246" y="452438"/>
            <a:ext cx="8705103" cy="1400175"/>
          </a:xfrm>
        </p:spPr>
        <p:txBody>
          <a:bodyPr/>
          <a:lstStyle/>
          <a:p>
            <a:pPr algn="l"/>
            <a:r>
              <a:rPr lang="en-GB" dirty="0"/>
              <a:t>“RAG” In Detail</a:t>
            </a:r>
          </a:p>
        </p:txBody>
      </p:sp>
      <p:pic>
        <p:nvPicPr>
          <p:cNvPr id="4" name="Graphic 3" descr="Ui Ux with solid fill">
            <a:extLst>
              <a:ext uri="{FF2B5EF4-FFF2-40B4-BE49-F238E27FC236}">
                <a16:creationId xmlns:a16="http://schemas.microsoft.com/office/drawing/2014/main" id="{F05A5CEA-8697-9A9E-FDC8-A559B5D491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39540" y="3114287"/>
            <a:ext cx="1400174" cy="1400174"/>
          </a:xfrm>
          <a:prstGeom prst="rect">
            <a:avLst/>
          </a:prstGeom>
        </p:spPr>
      </p:pic>
      <p:pic>
        <p:nvPicPr>
          <p:cNvPr id="14" name="Graphic 13">
            <a:extLst>
              <a:ext uri="{FF2B5EF4-FFF2-40B4-BE49-F238E27FC236}">
                <a16:creationId xmlns:a16="http://schemas.microsoft.com/office/drawing/2014/main" id="{6E42EB1C-CE18-BA80-AEAA-D6697C636A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97039" y="3256597"/>
            <a:ext cx="1089659" cy="1089659"/>
          </a:xfrm>
          <a:prstGeom prst="rect">
            <a:avLst/>
          </a:prstGeom>
        </p:spPr>
      </p:pic>
      <p:pic>
        <p:nvPicPr>
          <p:cNvPr id="15" name="Picture 14">
            <a:extLst>
              <a:ext uri="{FF2B5EF4-FFF2-40B4-BE49-F238E27FC236}">
                <a16:creationId xmlns:a16="http://schemas.microsoft.com/office/drawing/2014/main" id="{5EFD23B2-375D-7973-8D96-19C4C384E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36384" y="2012846"/>
            <a:ext cx="1400175" cy="1400175"/>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6">
            <a:extLst>
              <a:ext uri="{FF2B5EF4-FFF2-40B4-BE49-F238E27FC236}">
                <a16:creationId xmlns:a16="http://schemas.microsoft.com/office/drawing/2014/main" id="{7728B7F5-D68C-6D3B-7602-18EECBC6DC8B}"/>
              </a:ext>
            </a:extLst>
          </p:cNvPr>
          <p:cNvPicPr>
            <a:picLocks noChangeAspect="1"/>
          </p:cNvPicPr>
          <p:nvPr/>
        </p:nvPicPr>
        <p:blipFill rotWithShape="1">
          <a:blip r:embed="rId8">
            <a:biLevel thresh="25000"/>
            <a:extLst>
              <a:ext uri="{BEBA8EAE-BF5A-486C-A8C5-ECC9F3942E4B}">
                <a14:imgProps xmlns:a14="http://schemas.microsoft.com/office/drawing/2010/main">
                  <a14:imgLayer r:embed="rId9">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0"/>
              </a:ext>
            </a:extLst>
          </a:blip>
          <a:srcRect l="32207" r="32140" b="44549"/>
          <a:stretch/>
        </p:blipFill>
        <p:spPr>
          <a:xfrm>
            <a:off x="9227820" y="3630873"/>
            <a:ext cx="1220488" cy="1314543"/>
          </a:xfrm>
          <a:prstGeom prst="rect">
            <a:avLst/>
          </a:prstGeom>
        </p:spPr>
      </p:pic>
      <p:cxnSp>
        <p:nvCxnSpPr>
          <p:cNvPr id="19" name="Straight Arrow Connector 18">
            <a:extLst>
              <a:ext uri="{FF2B5EF4-FFF2-40B4-BE49-F238E27FC236}">
                <a16:creationId xmlns:a16="http://schemas.microsoft.com/office/drawing/2014/main" id="{BD05C2D8-8E5F-9F61-BE10-77E6F12F7618}"/>
              </a:ext>
            </a:extLst>
          </p:cNvPr>
          <p:cNvCxnSpPr>
            <a:cxnSpLocks/>
            <a:stCxn id="1026" idx="3"/>
            <a:endCxn id="4" idx="1"/>
          </p:cNvCxnSpPr>
          <p:nvPr/>
        </p:nvCxnSpPr>
        <p:spPr>
          <a:xfrm>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AD39CAA-F81E-2A90-8230-F648D2B647E6}"/>
              </a:ext>
            </a:extLst>
          </p:cNvPr>
          <p:cNvCxnSpPr>
            <a:cxnSpLocks/>
            <a:stCxn id="4" idx="3"/>
            <a:endCxn id="14" idx="1"/>
          </p:cNvCxnSpPr>
          <p:nvPr/>
        </p:nvCxnSpPr>
        <p:spPr>
          <a:xfrm flipV="1">
            <a:off x="5339714" y="3801427"/>
            <a:ext cx="1457325" cy="12947"/>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00B145A-B4EE-5859-B8EC-B8D651982DD0}"/>
              </a:ext>
            </a:extLst>
          </p:cNvPr>
          <p:cNvCxnSpPr>
            <a:cxnSpLocks/>
            <a:endCxn id="15" idx="1"/>
          </p:cNvCxnSpPr>
          <p:nvPr/>
        </p:nvCxnSpPr>
        <p:spPr>
          <a:xfrm flipV="1">
            <a:off x="7886698" y="2712934"/>
            <a:ext cx="1249686" cy="110144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05AA31F-BC48-6F0C-522B-A81CE2657E95}"/>
              </a:ext>
            </a:extLst>
          </p:cNvPr>
          <p:cNvCxnSpPr>
            <a:cxnSpLocks/>
            <a:endCxn id="17" idx="1"/>
          </p:cNvCxnSpPr>
          <p:nvPr/>
        </p:nvCxnSpPr>
        <p:spPr>
          <a:xfrm>
            <a:off x="7886698" y="3801427"/>
            <a:ext cx="1341122" cy="486718"/>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44" name="Picture 2">
            <a:extLst>
              <a:ext uri="{FF2B5EF4-FFF2-40B4-BE49-F238E27FC236}">
                <a16:creationId xmlns:a16="http://schemas.microsoft.com/office/drawing/2014/main" id="{C31BD2D9-DE0A-D6EB-3B53-B2D40B12C32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54701" b="197"/>
          <a:stretch/>
        </p:blipFill>
        <p:spPr bwMode="auto">
          <a:xfrm>
            <a:off x="6907806" y="3816951"/>
            <a:ext cx="907934" cy="503114"/>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a:extLst>
              <a:ext uri="{FF2B5EF4-FFF2-40B4-BE49-F238E27FC236}">
                <a16:creationId xmlns:a16="http://schemas.microsoft.com/office/drawing/2014/main" id="{46F36CFA-060B-5E16-CDA5-37DF74F4C92D}"/>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23742" b="45186"/>
          <a:stretch/>
        </p:blipFill>
        <p:spPr bwMode="auto">
          <a:xfrm>
            <a:off x="6907806" y="3470334"/>
            <a:ext cx="907934" cy="34661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a:extLst>
              <a:ext uri="{FF2B5EF4-FFF2-40B4-BE49-F238E27FC236}">
                <a16:creationId xmlns:a16="http://schemas.microsoft.com/office/drawing/2014/main" id="{B0948D41-EEA0-6971-8CED-775D5972AE78}"/>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b="73962"/>
          <a:stretch/>
        </p:blipFill>
        <p:spPr bwMode="auto">
          <a:xfrm>
            <a:off x="6907806" y="3203087"/>
            <a:ext cx="907934" cy="290473"/>
          </a:xfrm>
          <a:prstGeom prst="rect">
            <a:avLst/>
          </a:prstGeom>
          <a:noFill/>
          <a:extLst>
            <a:ext uri="{909E8E84-426E-40DD-AFC4-6F175D3DCCD1}">
              <a14:hiddenFill xmlns:a14="http://schemas.microsoft.com/office/drawing/2010/main">
                <a:solidFill>
                  <a:srgbClr val="FFFFFF"/>
                </a:solidFill>
              </a14:hiddenFill>
            </a:ext>
          </a:extLst>
        </p:spPr>
      </p:pic>
      <p:pic>
        <p:nvPicPr>
          <p:cNvPr id="60" name="Graphic 59">
            <a:extLst>
              <a:ext uri="{FF2B5EF4-FFF2-40B4-BE49-F238E27FC236}">
                <a16:creationId xmlns:a16="http://schemas.microsoft.com/office/drawing/2014/main" id="{5DF67EB4-36EC-A783-F561-D4AEDF3AE228}"/>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4592" y="4018059"/>
            <a:ext cx="907934" cy="340855"/>
          </a:xfrm>
          <a:prstGeom prst="rect">
            <a:avLst/>
          </a:prstGeom>
        </p:spPr>
      </p:pic>
      <p:pic>
        <p:nvPicPr>
          <p:cNvPr id="1026" name="Picture 2">
            <a:extLst>
              <a:ext uri="{FF2B5EF4-FFF2-40B4-BE49-F238E27FC236}">
                <a16:creationId xmlns:a16="http://schemas.microsoft.com/office/drawing/2014/main" id="{CC174C9B-29FD-EC9A-4E31-BB287ADB95A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77702" y="3256597"/>
            <a:ext cx="907934" cy="1115554"/>
          </a:xfrm>
          <a:prstGeom prst="rect">
            <a:avLst/>
          </a:prstGeom>
          <a:noFill/>
          <a:extLst>
            <a:ext uri="{909E8E84-426E-40DD-AFC4-6F175D3DCCD1}">
              <a14:hiddenFill xmlns:a14="http://schemas.microsoft.com/office/drawing/2010/main">
                <a:solidFill>
                  <a:srgbClr val="FFFFFF"/>
                </a:solidFill>
              </a14:hiddenFill>
            </a:ext>
          </a:extLst>
        </p:spPr>
      </p:pic>
      <p:pic>
        <p:nvPicPr>
          <p:cNvPr id="62" name="Graphic 61">
            <a:extLst>
              <a:ext uri="{FF2B5EF4-FFF2-40B4-BE49-F238E27FC236}">
                <a16:creationId xmlns:a16="http://schemas.microsoft.com/office/drawing/2014/main" id="{3B0C0894-46E3-111A-46B0-AE9B190D6C89}"/>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8140" y="4016295"/>
            <a:ext cx="907934" cy="340855"/>
          </a:xfrm>
          <a:prstGeom prst="rect">
            <a:avLst/>
          </a:prstGeom>
        </p:spPr>
      </p:pic>
      <p:pic>
        <p:nvPicPr>
          <p:cNvPr id="63" name="Graphic 62">
            <a:extLst>
              <a:ext uri="{FF2B5EF4-FFF2-40B4-BE49-F238E27FC236}">
                <a16:creationId xmlns:a16="http://schemas.microsoft.com/office/drawing/2014/main" id="{A597C1F1-757B-48E4-F0A8-0EB5E0E0EE69}"/>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6369" y="4009215"/>
            <a:ext cx="907934" cy="340855"/>
          </a:xfrm>
          <a:prstGeom prst="rect">
            <a:avLst/>
          </a:prstGeom>
        </p:spPr>
      </p:pic>
      <p:pic>
        <p:nvPicPr>
          <p:cNvPr id="1024" name="Graphic 1023">
            <a:extLst>
              <a:ext uri="{FF2B5EF4-FFF2-40B4-BE49-F238E27FC236}">
                <a16:creationId xmlns:a16="http://schemas.microsoft.com/office/drawing/2014/main" id="{44D5CE6C-89EF-05CF-E197-8DEF87F52F97}"/>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87902" y="3150324"/>
            <a:ext cx="907934" cy="340855"/>
          </a:xfrm>
          <a:prstGeom prst="rect">
            <a:avLst/>
          </a:prstGeom>
        </p:spPr>
      </p:pic>
      <p:pic>
        <p:nvPicPr>
          <p:cNvPr id="1027" name="Graphic 1026">
            <a:extLst>
              <a:ext uri="{FF2B5EF4-FFF2-40B4-BE49-F238E27FC236}">
                <a16:creationId xmlns:a16="http://schemas.microsoft.com/office/drawing/2014/main" id="{A093DB96-2903-D002-E93C-5697E013F886}"/>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93753" y="3537198"/>
            <a:ext cx="907934" cy="340855"/>
          </a:xfrm>
          <a:prstGeom prst="rect">
            <a:avLst/>
          </a:prstGeom>
        </p:spPr>
      </p:pic>
      <p:pic>
        <p:nvPicPr>
          <p:cNvPr id="1030" name="Graphic 1029">
            <a:extLst>
              <a:ext uri="{FF2B5EF4-FFF2-40B4-BE49-F238E27FC236}">
                <a16:creationId xmlns:a16="http://schemas.microsoft.com/office/drawing/2014/main" id="{5D70FFF0-8AA1-7436-8BE9-A2606B24D2A1}"/>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93751" y="3935784"/>
            <a:ext cx="907934" cy="340855"/>
          </a:xfrm>
          <a:prstGeom prst="rect">
            <a:avLst/>
          </a:prstGeom>
        </p:spPr>
      </p:pic>
    </p:spTree>
    <p:extLst>
      <p:ext uri="{BB962C8B-B14F-4D97-AF65-F5344CB8AC3E}">
        <p14:creationId xmlns:p14="http://schemas.microsoft.com/office/powerpoint/2010/main" val="37712521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down)">
                                      <p:cBhvr>
                                        <p:cTn id="16" dur="500"/>
                                        <p:tgtEl>
                                          <p:spTgt spid="35"/>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up)">
                                      <p:cBhvr>
                                        <p:cTn id="25" dur="500"/>
                                        <p:tgtEl>
                                          <p:spTgt spid="38"/>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26"/>
                                        </p:tgtEl>
                                        <p:attrNameLst>
                                          <p:attrName>style.visibility</p:attrName>
                                        </p:attrNameLst>
                                      </p:cBhvr>
                                      <p:to>
                                        <p:strVal val="visible"/>
                                      </p:to>
                                    </p:set>
                                    <p:animEffect transition="in" filter="fade">
                                      <p:cBhvr>
                                        <p:cTn id="34" dur="500"/>
                                        <p:tgtEl>
                                          <p:spTgt spid="1026"/>
                                        </p:tgtEl>
                                      </p:cBhvr>
                                    </p:animEffect>
                                  </p:childTnLst>
                                </p:cTn>
                              </p:par>
                              <p:par>
                                <p:cTn id="35" presetID="22" presetClass="entr" presetSubtype="8"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childTnLst>
                          </p:cTn>
                        </p:par>
                        <p:par>
                          <p:cTn id="38" fill="hold">
                            <p:stCondLst>
                              <p:cond delay="500"/>
                            </p:stCondLst>
                            <p:childTnLst>
                              <p:par>
                                <p:cTn id="39" presetID="63" presetClass="path" presetSubtype="0" accel="50000" decel="50000" fill="hold" nodeType="afterEffect">
                                  <p:stCondLst>
                                    <p:cond delay="500"/>
                                  </p:stCondLst>
                                  <p:childTnLst>
                                    <p:animMotion origin="layout" path="M 2.08333E-7 1.48148E-6 L 0.42904 -0.00764 " pathEditMode="relative" rAng="0" ptsTypes="AA">
                                      <p:cBhvr>
                                        <p:cTn id="40" dur="2000" fill="hold"/>
                                        <p:tgtEl>
                                          <p:spTgt spid="1026"/>
                                        </p:tgtEl>
                                        <p:attrNameLst>
                                          <p:attrName>ppt_x</p:attrName>
                                          <p:attrName>ppt_y</p:attrName>
                                        </p:attrNameLst>
                                      </p:cBhvr>
                                      <p:rCtr x="21445" y="-394"/>
                                    </p:animMotion>
                                  </p:childTnLst>
                                </p:cTn>
                              </p:par>
                              <p:par>
                                <p:cTn id="41" presetID="10" presetClass="exit" presetSubtype="0" fill="hold" nodeType="withEffect">
                                  <p:stCondLst>
                                    <p:cond delay="1250"/>
                                  </p:stCondLst>
                                  <p:childTnLst>
                                    <p:animEffect transition="out" filter="fade">
                                      <p:cBhvr>
                                        <p:cTn id="42" dur="500"/>
                                        <p:tgtEl>
                                          <p:spTgt spid="19"/>
                                        </p:tgtEl>
                                      </p:cBhvr>
                                    </p:animEffect>
                                    <p:set>
                                      <p:cBhvr>
                                        <p:cTn id="43" dur="1" fill="hold">
                                          <p:stCondLst>
                                            <p:cond delay="499"/>
                                          </p:stCondLst>
                                        </p:cTn>
                                        <p:tgtEl>
                                          <p:spTgt spid="19"/>
                                        </p:tgtEl>
                                        <p:attrNameLst>
                                          <p:attrName>style.visibility</p:attrName>
                                        </p:attrNameLst>
                                      </p:cBhvr>
                                      <p:to>
                                        <p:strVal val="hidden"/>
                                      </p:to>
                                    </p:set>
                                  </p:childTnLst>
                                </p:cTn>
                              </p:par>
                            </p:childTnLst>
                          </p:cTn>
                        </p:par>
                        <p:par>
                          <p:cTn id="44" fill="hold">
                            <p:stCondLst>
                              <p:cond delay="3000"/>
                            </p:stCondLst>
                            <p:childTnLst>
                              <p:par>
                                <p:cTn id="45" presetID="1" presetClass="exit" presetSubtype="0" fill="hold" nodeType="afterEffect">
                                  <p:stCondLst>
                                    <p:cond delay="0"/>
                                  </p:stCondLst>
                                  <p:childTnLst>
                                    <p:set>
                                      <p:cBhvr>
                                        <p:cTn id="46" dur="1" fill="hold">
                                          <p:stCondLst>
                                            <p:cond delay="0"/>
                                          </p:stCondLst>
                                        </p:cTn>
                                        <p:tgtEl>
                                          <p:spTgt spid="1026"/>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4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42" presetClass="path" presetSubtype="0" accel="50000" decel="50000" fill="hold" nodeType="clickEffect">
                                  <p:stCondLst>
                                    <p:cond delay="0"/>
                                  </p:stCondLst>
                                  <p:childTnLst>
                                    <p:animMotion origin="layout" path="M 3.95833E-6 -4.44444E-6 L 0.20286 0.125 " pathEditMode="relative" rAng="0" ptsTypes="AA">
                                      <p:cBhvr>
                                        <p:cTn id="56" dur="1000" fill="hold"/>
                                        <p:tgtEl>
                                          <p:spTgt spid="46"/>
                                        </p:tgtEl>
                                        <p:attrNameLst>
                                          <p:attrName>ppt_x</p:attrName>
                                          <p:attrName>ppt_y</p:attrName>
                                        </p:attrNameLst>
                                      </p:cBhvr>
                                      <p:rCtr x="10143" y="6250"/>
                                    </p:animMotion>
                                  </p:childTnLst>
                                </p:cTn>
                              </p:par>
                            </p:childTnLst>
                          </p:cTn>
                        </p:par>
                        <p:par>
                          <p:cTn id="57" fill="hold">
                            <p:stCondLst>
                              <p:cond delay="1000"/>
                            </p:stCondLst>
                            <p:childTnLst>
                              <p:par>
                                <p:cTn id="58" presetID="1" presetClass="exit" presetSubtype="0" fill="hold" nodeType="afterEffect">
                                  <p:stCondLst>
                                    <p:cond delay="0"/>
                                  </p:stCondLst>
                                  <p:childTnLst>
                                    <p:set>
                                      <p:cBhvr>
                                        <p:cTn id="59" dur="1" fill="hold">
                                          <p:stCondLst>
                                            <p:cond delay="0"/>
                                          </p:stCondLst>
                                        </p:cTn>
                                        <p:tgtEl>
                                          <p:spTgt spid="46"/>
                                        </p:tgtEl>
                                        <p:attrNameLst>
                                          <p:attrName>style.visibility</p:attrName>
                                        </p:attrNameLst>
                                      </p:cBhvr>
                                      <p:to>
                                        <p:strVal val="hidden"/>
                                      </p:to>
                                    </p:set>
                                  </p:childTnLst>
                                </p:cTn>
                              </p:par>
                            </p:childTnLst>
                          </p:cTn>
                        </p:par>
                        <p:par>
                          <p:cTn id="60" fill="hold">
                            <p:stCondLst>
                              <p:cond delay="1000"/>
                            </p:stCondLst>
                            <p:childTnLst>
                              <p:par>
                                <p:cTn id="61" presetID="1" presetClass="entr" presetSubtype="0" fill="hold" nodeType="afterEffect">
                                  <p:stCondLst>
                                    <p:cond delay="0"/>
                                  </p:stCondLst>
                                  <p:childTnLst>
                                    <p:set>
                                      <p:cBhvr>
                                        <p:cTn id="62" dur="1" fill="hold">
                                          <p:stCondLst>
                                            <p:cond delay="0"/>
                                          </p:stCondLst>
                                        </p:cTn>
                                        <p:tgtEl>
                                          <p:spTgt spid="60"/>
                                        </p:tgtEl>
                                        <p:attrNameLst>
                                          <p:attrName>style.visibility</p:attrName>
                                        </p:attrNameLst>
                                      </p:cBhvr>
                                      <p:to>
                                        <p:strVal val="visible"/>
                                      </p:to>
                                    </p:set>
                                  </p:childTnLst>
                                </p:cTn>
                              </p:par>
                            </p:childTnLst>
                          </p:cTn>
                        </p:par>
                        <p:par>
                          <p:cTn id="63" fill="hold">
                            <p:stCondLst>
                              <p:cond delay="1000"/>
                            </p:stCondLst>
                            <p:childTnLst>
                              <p:par>
                                <p:cTn id="64" presetID="42" presetClass="path" presetSubtype="0" accel="50000" decel="50000" fill="hold" nodeType="afterEffect">
                                  <p:stCondLst>
                                    <p:cond delay="0"/>
                                  </p:stCondLst>
                                  <p:childTnLst>
                                    <p:animMotion origin="layout" path="M 2.70833E-6 1.85185E-6 L -0.20052 -0.12292 " pathEditMode="relative" rAng="0" ptsTypes="AA">
                                      <p:cBhvr>
                                        <p:cTn id="65" dur="1000" fill="hold"/>
                                        <p:tgtEl>
                                          <p:spTgt spid="60"/>
                                        </p:tgtEl>
                                        <p:attrNameLst>
                                          <p:attrName>ppt_x</p:attrName>
                                          <p:attrName>ppt_y</p:attrName>
                                        </p:attrNameLst>
                                      </p:cBhvr>
                                      <p:rCtr x="-10052" y="-5995"/>
                                    </p:animMotion>
                                  </p:childTnLst>
                                </p:cTn>
                              </p:par>
                            </p:childTnLst>
                          </p:cTn>
                        </p:par>
                        <p:par>
                          <p:cTn id="66" fill="hold">
                            <p:stCondLst>
                              <p:cond delay="2000"/>
                            </p:stCondLst>
                            <p:childTnLst>
                              <p:par>
                                <p:cTn id="67" presetID="42" presetClass="path" presetSubtype="0" accel="50000" decel="50000" fill="hold" nodeType="afterEffect">
                                  <p:stCondLst>
                                    <p:cond delay="0"/>
                                  </p:stCondLst>
                                  <p:childTnLst>
                                    <p:animMotion origin="layout" path="M 3.95833E-6 0 L 0.20052 0.07778 " pathEditMode="relative" rAng="0" ptsTypes="AA">
                                      <p:cBhvr>
                                        <p:cTn id="68" dur="1000" fill="hold"/>
                                        <p:tgtEl>
                                          <p:spTgt spid="45"/>
                                        </p:tgtEl>
                                        <p:attrNameLst>
                                          <p:attrName>ppt_x</p:attrName>
                                          <p:attrName>ppt_y</p:attrName>
                                        </p:attrNameLst>
                                      </p:cBhvr>
                                      <p:rCtr x="10026" y="3889"/>
                                    </p:animMotion>
                                  </p:childTnLst>
                                </p:cTn>
                              </p:par>
                            </p:childTnLst>
                          </p:cTn>
                        </p:par>
                        <p:par>
                          <p:cTn id="69" fill="hold">
                            <p:stCondLst>
                              <p:cond delay="3000"/>
                            </p:stCondLst>
                            <p:childTnLst>
                              <p:par>
                                <p:cTn id="70" presetID="1" presetClass="exit" presetSubtype="0" fill="hold" nodeType="afterEffect">
                                  <p:stCondLst>
                                    <p:cond delay="0"/>
                                  </p:stCondLst>
                                  <p:childTnLst>
                                    <p:set>
                                      <p:cBhvr>
                                        <p:cTn id="71" dur="1" fill="hold">
                                          <p:stCondLst>
                                            <p:cond delay="0"/>
                                          </p:stCondLst>
                                        </p:cTn>
                                        <p:tgtEl>
                                          <p:spTgt spid="45"/>
                                        </p:tgtEl>
                                        <p:attrNameLst>
                                          <p:attrName>style.visibility</p:attrName>
                                        </p:attrNameLst>
                                      </p:cBhvr>
                                      <p:to>
                                        <p:strVal val="hidden"/>
                                      </p:to>
                                    </p:set>
                                  </p:childTnLst>
                                </p:cTn>
                              </p:par>
                            </p:childTnLst>
                          </p:cTn>
                        </p:par>
                        <p:par>
                          <p:cTn id="72" fill="hold">
                            <p:stCondLst>
                              <p:cond delay="3000"/>
                            </p:stCondLst>
                            <p:childTnLst>
                              <p:par>
                                <p:cTn id="73" presetID="1" presetClass="entr" presetSubtype="0" fill="hold" nodeType="afterEffect">
                                  <p:stCondLst>
                                    <p:cond delay="0"/>
                                  </p:stCondLst>
                                  <p:childTnLst>
                                    <p:set>
                                      <p:cBhvr>
                                        <p:cTn id="74" dur="1" fill="hold">
                                          <p:stCondLst>
                                            <p:cond delay="0"/>
                                          </p:stCondLst>
                                        </p:cTn>
                                        <p:tgtEl>
                                          <p:spTgt spid="62"/>
                                        </p:tgtEl>
                                        <p:attrNameLst>
                                          <p:attrName>style.visibility</p:attrName>
                                        </p:attrNameLst>
                                      </p:cBhvr>
                                      <p:to>
                                        <p:strVal val="visible"/>
                                      </p:to>
                                    </p:set>
                                  </p:childTnLst>
                                </p:cTn>
                              </p:par>
                            </p:childTnLst>
                          </p:cTn>
                        </p:par>
                        <p:par>
                          <p:cTn id="75" fill="hold">
                            <p:stCondLst>
                              <p:cond delay="3000"/>
                            </p:stCondLst>
                            <p:childTnLst>
                              <p:par>
                                <p:cTn id="76" presetID="42" presetClass="path" presetSubtype="0" accel="50000" decel="50000" fill="hold" nodeType="afterEffect">
                                  <p:stCondLst>
                                    <p:cond delay="0"/>
                                  </p:stCondLst>
                                  <p:childTnLst>
                                    <p:animMotion origin="layout" path="M 8.33333E-7 -7.40741E-7 L -0.20078 -0.07061 " pathEditMode="relative" rAng="0" ptsTypes="AA">
                                      <p:cBhvr>
                                        <p:cTn id="77" dur="1000" fill="hold"/>
                                        <p:tgtEl>
                                          <p:spTgt spid="62"/>
                                        </p:tgtEl>
                                        <p:attrNameLst>
                                          <p:attrName>ppt_x</p:attrName>
                                          <p:attrName>ppt_y</p:attrName>
                                        </p:attrNameLst>
                                      </p:cBhvr>
                                      <p:rCtr x="-10091" y="-3171"/>
                                    </p:animMotion>
                                  </p:childTnLst>
                                </p:cTn>
                              </p:par>
                            </p:childTnLst>
                          </p:cTn>
                        </p:par>
                        <p:par>
                          <p:cTn id="78" fill="hold">
                            <p:stCondLst>
                              <p:cond delay="4000"/>
                            </p:stCondLst>
                            <p:childTnLst>
                              <p:par>
                                <p:cTn id="79" presetID="42" presetClass="path" presetSubtype="0" accel="50000" decel="50000" fill="hold" nodeType="afterEffect">
                                  <p:stCondLst>
                                    <p:cond delay="0"/>
                                  </p:stCondLst>
                                  <p:childTnLst>
                                    <p:animMotion origin="layout" path="M 3.95833E-6 4.44444E-6 L 0.20052 0.01851 " pathEditMode="relative" rAng="0" ptsTypes="AA">
                                      <p:cBhvr>
                                        <p:cTn id="80" dur="1000" fill="hold"/>
                                        <p:tgtEl>
                                          <p:spTgt spid="44"/>
                                        </p:tgtEl>
                                        <p:attrNameLst>
                                          <p:attrName>ppt_x</p:attrName>
                                          <p:attrName>ppt_y</p:attrName>
                                        </p:attrNameLst>
                                      </p:cBhvr>
                                      <p:rCtr x="10026" y="926"/>
                                    </p:animMotion>
                                  </p:childTnLst>
                                </p:cTn>
                              </p:par>
                            </p:childTnLst>
                          </p:cTn>
                        </p:par>
                        <p:par>
                          <p:cTn id="81" fill="hold">
                            <p:stCondLst>
                              <p:cond delay="5000"/>
                            </p:stCondLst>
                            <p:childTnLst>
                              <p:par>
                                <p:cTn id="82" presetID="1" presetClass="exit" presetSubtype="0" fill="hold" nodeType="afterEffect">
                                  <p:stCondLst>
                                    <p:cond delay="0"/>
                                  </p:stCondLst>
                                  <p:childTnLst>
                                    <p:set>
                                      <p:cBhvr>
                                        <p:cTn id="83" dur="1" fill="hold">
                                          <p:stCondLst>
                                            <p:cond delay="0"/>
                                          </p:stCondLst>
                                        </p:cTn>
                                        <p:tgtEl>
                                          <p:spTgt spid="44"/>
                                        </p:tgtEl>
                                        <p:attrNameLst>
                                          <p:attrName>style.visibility</p:attrName>
                                        </p:attrNameLst>
                                      </p:cBhvr>
                                      <p:to>
                                        <p:strVal val="hidden"/>
                                      </p:to>
                                    </p:set>
                                  </p:childTnLst>
                                </p:cTn>
                              </p:par>
                            </p:childTnLst>
                          </p:cTn>
                        </p:par>
                        <p:par>
                          <p:cTn id="84" fill="hold">
                            <p:stCondLst>
                              <p:cond delay="5000"/>
                            </p:stCondLst>
                            <p:childTnLst>
                              <p:par>
                                <p:cTn id="85" presetID="1" presetClass="entr" presetSubtype="0" fill="hold" nodeType="afterEffect">
                                  <p:stCondLst>
                                    <p:cond delay="0"/>
                                  </p:stCondLst>
                                  <p:childTnLst>
                                    <p:set>
                                      <p:cBhvr>
                                        <p:cTn id="86" dur="1" fill="hold">
                                          <p:stCondLst>
                                            <p:cond delay="0"/>
                                          </p:stCondLst>
                                        </p:cTn>
                                        <p:tgtEl>
                                          <p:spTgt spid="63"/>
                                        </p:tgtEl>
                                        <p:attrNameLst>
                                          <p:attrName>style.visibility</p:attrName>
                                        </p:attrNameLst>
                                      </p:cBhvr>
                                      <p:to>
                                        <p:strVal val="visible"/>
                                      </p:to>
                                    </p:set>
                                  </p:childTnLst>
                                </p:cTn>
                              </p:par>
                            </p:childTnLst>
                          </p:cTn>
                        </p:par>
                        <p:par>
                          <p:cTn id="87" fill="hold">
                            <p:stCondLst>
                              <p:cond delay="5000"/>
                            </p:stCondLst>
                            <p:childTnLst>
                              <p:par>
                                <p:cTn id="88" presetID="42" presetClass="path" presetSubtype="0" accel="50000" decel="50000" fill="hold" nodeType="afterEffect">
                                  <p:stCondLst>
                                    <p:cond delay="0"/>
                                  </p:stCondLst>
                                  <p:childTnLst>
                                    <p:animMotion origin="layout" path="M 2.5E-6 7.40741E-7 L -0.20065 -0.01713 " pathEditMode="relative" rAng="0" ptsTypes="AA">
                                      <p:cBhvr>
                                        <p:cTn id="89" dur="1000" fill="hold"/>
                                        <p:tgtEl>
                                          <p:spTgt spid="63"/>
                                        </p:tgtEl>
                                        <p:attrNameLst>
                                          <p:attrName>ppt_x</p:attrName>
                                          <p:attrName>ppt_y</p:attrName>
                                        </p:attrNameLst>
                                      </p:cBhvr>
                                      <p:rCtr x="-10026" y="-301"/>
                                    </p:animMotion>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nodeType="clickEffect">
                                  <p:stCondLst>
                                    <p:cond delay="0"/>
                                  </p:stCondLst>
                                  <p:childTnLst>
                                    <p:set>
                                      <p:cBhvr>
                                        <p:cTn id="93" dur="1" fill="hold">
                                          <p:stCondLst>
                                            <p:cond delay="0"/>
                                          </p:stCondLst>
                                        </p:cTn>
                                        <p:tgtEl>
                                          <p:spTgt spid="1024"/>
                                        </p:tgtEl>
                                        <p:attrNameLst>
                                          <p:attrName>style.visibility</p:attrName>
                                        </p:attrNameLst>
                                      </p:cBhvr>
                                      <p:to>
                                        <p:strVal val="visible"/>
                                      </p:to>
                                    </p:set>
                                  </p:childTnLst>
                                </p:cTn>
                              </p:par>
                              <p:par>
                                <p:cTn id="94" presetID="1" presetClass="exit" presetSubtype="0" fill="hold" nodeType="withEffect">
                                  <p:stCondLst>
                                    <p:cond delay="0"/>
                                  </p:stCondLst>
                                  <p:childTnLst>
                                    <p:set>
                                      <p:cBhvr>
                                        <p:cTn id="95" dur="1" fill="hold">
                                          <p:stCondLst>
                                            <p:cond delay="0"/>
                                          </p:stCondLst>
                                        </p:cTn>
                                        <p:tgtEl>
                                          <p:spTgt spid="60"/>
                                        </p:tgtEl>
                                        <p:attrNameLst>
                                          <p:attrName>style.visibility</p:attrName>
                                        </p:attrNameLst>
                                      </p:cBhvr>
                                      <p:to>
                                        <p:strVal val="hidden"/>
                                      </p:to>
                                    </p:set>
                                  </p:childTnLst>
                                </p:cTn>
                              </p:par>
                              <p:par>
                                <p:cTn id="96" presetID="1" presetClass="entr" presetSubtype="0" fill="hold" nodeType="withEffect">
                                  <p:stCondLst>
                                    <p:cond delay="0"/>
                                  </p:stCondLst>
                                  <p:childTnLst>
                                    <p:set>
                                      <p:cBhvr>
                                        <p:cTn id="97" dur="1" fill="hold">
                                          <p:stCondLst>
                                            <p:cond delay="0"/>
                                          </p:stCondLst>
                                        </p:cTn>
                                        <p:tgtEl>
                                          <p:spTgt spid="1024"/>
                                        </p:tgtEl>
                                        <p:attrNameLst>
                                          <p:attrName>style.visibility</p:attrName>
                                        </p:attrNameLst>
                                      </p:cBhvr>
                                      <p:to>
                                        <p:strVal val="visible"/>
                                      </p:to>
                                    </p:set>
                                  </p:childTnLst>
                                </p:cTn>
                              </p:par>
                            </p:childTnLst>
                          </p:cTn>
                        </p:par>
                        <p:par>
                          <p:cTn id="98" fill="hold">
                            <p:stCondLst>
                              <p:cond delay="0"/>
                            </p:stCondLst>
                            <p:childTnLst>
                              <p:par>
                                <p:cTn id="99" presetID="42" presetClass="path" presetSubtype="0" accel="50000" decel="50000" fill="hold" nodeType="afterEffect">
                                  <p:stCondLst>
                                    <p:cond delay="0"/>
                                  </p:stCondLst>
                                  <p:childTnLst>
                                    <p:animMotion origin="layout" path="M -3.54167E-6 2.22222E-6 L 0.20274 -0.08634 " pathEditMode="relative" rAng="0" ptsTypes="AA">
                                      <p:cBhvr>
                                        <p:cTn id="100" dur="1000" fill="hold"/>
                                        <p:tgtEl>
                                          <p:spTgt spid="1024"/>
                                        </p:tgtEl>
                                        <p:attrNameLst>
                                          <p:attrName>ppt_x</p:attrName>
                                          <p:attrName>ppt_y</p:attrName>
                                        </p:attrNameLst>
                                      </p:cBhvr>
                                      <p:rCtr x="10130" y="-4329"/>
                                    </p:animMotion>
                                  </p:childTnLst>
                                </p:cTn>
                              </p:par>
                            </p:childTnLst>
                          </p:cTn>
                        </p:par>
                        <p:par>
                          <p:cTn id="101" fill="hold">
                            <p:stCondLst>
                              <p:cond delay="1000"/>
                            </p:stCondLst>
                            <p:childTnLst>
                              <p:par>
                                <p:cTn id="102" presetID="1" presetClass="exit" presetSubtype="0" fill="hold" nodeType="afterEffect">
                                  <p:stCondLst>
                                    <p:cond delay="0"/>
                                  </p:stCondLst>
                                  <p:childTnLst>
                                    <p:set>
                                      <p:cBhvr>
                                        <p:cTn id="103" dur="1" fill="hold">
                                          <p:stCondLst>
                                            <p:cond delay="0"/>
                                          </p:stCondLst>
                                        </p:cTn>
                                        <p:tgtEl>
                                          <p:spTgt spid="1024"/>
                                        </p:tgtEl>
                                        <p:attrNameLst>
                                          <p:attrName>style.visibility</p:attrName>
                                        </p:attrNameLst>
                                      </p:cBhvr>
                                      <p:to>
                                        <p:strVal val="hidden"/>
                                      </p:to>
                                    </p:set>
                                  </p:childTnLst>
                                </p:cTn>
                              </p:par>
                            </p:childTnLst>
                          </p:cTn>
                        </p:par>
                        <p:par>
                          <p:cTn id="104" fill="hold">
                            <p:stCondLst>
                              <p:cond delay="1000"/>
                            </p:stCondLst>
                            <p:childTnLst>
                              <p:par>
                                <p:cTn id="105" presetID="1" presetClass="entr" presetSubtype="0" fill="hold" nodeType="afterEffect">
                                  <p:stCondLst>
                                    <p:cond delay="0"/>
                                  </p:stCondLst>
                                  <p:childTnLst>
                                    <p:set>
                                      <p:cBhvr>
                                        <p:cTn id="106" dur="1" fill="hold">
                                          <p:stCondLst>
                                            <p:cond delay="0"/>
                                          </p:stCondLst>
                                        </p:cTn>
                                        <p:tgtEl>
                                          <p:spTgt spid="1027"/>
                                        </p:tgtEl>
                                        <p:attrNameLst>
                                          <p:attrName>style.visibility</p:attrName>
                                        </p:attrNameLst>
                                      </p:cBhvr>
                                      <p:to>
                                        <p:strVal val="visible"/>
                                      </p:to>
                                    </p:set>
                                  </p:childTnLst>
                                </p:cTn>
                              </p:par>
                              <p:par>
                                <p:cTn id="107" presetID="1" presetClass="exit" presetSubtype="0" fill="hold" nodeType="withEffect">
                                  <p:stCondLst>
                                    <p:cond delay="0"/>
                                  </p:stCondLst>
                                  <p:childTnLst>
                                    <p:set>
                                      <p:cBhvr>
                                        <p:cTn id="108" dur="1" fill="hold">
                                          <p:stCondLst>
                                            <p:cond delay="0"/>
                                          </p:stCondLst>
                                        </p:cTn>
                                        <p:tgtEl>
                                          <p:spTgt spid="62"/>
                                        </p:tgtEl>
                                        <p:attrNameLst>
                                          <p:attrName>style.visibility</p:attrName>
                                        </p:attrNameLst>
                                      </p:cBhvr>
                                      <p:to>
                                        <p:strVal val="hidden"/>
                                      </p:to>
                                    </p:set>
                                  </p:childTnLst>
                                </p:cTn>
                              </p:par>
                              <p:par>
                                <p:cTn id="109" presetID="1" presetClass="entr" presetSubtype="0" fill="hold" nodeType="withEffect">
                                  <p:stCondLst>
                                    <p:cond delay="0"/>
                                  </p:stCondLst>
                                  <p:childTnLst>
                                    <p:set>
                                      <p:cBhvr>
                                        <p:cTn id="110" dur="1" fill="hold">
                                          <p:stCondLst>
                                            <p:cond delay="0"/>
                                          </p:stCondLst>
                                        </p:cTn>
                                        <p:tgtEl>
                                          <p:spTgt spid="1027"/>
                                        </p:tgtEl>
                                        <p:attrNameLst>
                                          <p:attrName>style.visibility</p:attrName>
                                        </p:attrNameLst>
                                      </p:cBhvr>
                                      <p:to>
                                        <p:strVal val="visible"/>
                                      </p:to>
                                    </p:set>
                                  </p:childTnLst>
                                </p:cTn>
                              </p:par>
                            </p:childTnLst>
                          </p:cTn>
                        </p:par>
                        <p:par>
                          <p:cTn id="111" fill="hold">
                            <p:stCondLst>
                              <p:cond delay="1000"/>
                            </p:stCondLst>
                            <p:childTnLst>
                              <p:par>
                                <p:cTn id="112" presetID="42" presetClass="path" presetSubtype="0" accel="50000" decel="50000" fill="hold" nodeType="afterEffect">
                                  <p:stCondLst>
                                    <p:cond delay="0"/>
                                  </p:stCondLst>
                                  <p:childTnLst>
                                    <p:animMotion origin="layout" path="M -4.16667E-6 7.40741E-7 L 0.20222 -0.1463 " pathEditMode="relative" rAng="0" ptsTypes="AA">
                                      <p:cBhvr>
                                        <p:cTn id="113" dur="1000" fill="hold"/>
                                        <p:tgtEl>
                                          <p:spTgt spid="1027"/>
                                        </p:tgtEl>
                                        <p:attrNameLst>
                                          <p:attrName>ppt_x</p:attrName>
                                          <p:attrName>ppt_y</p:attrName>
                                        </p:attrNameLst>
                                      </p:cBhvr>
                                      <p:rCtr x="10104" y="-7315"/>
                                    </p:animMotion>
                                  </p:childTnLst>
                                </p:cTn>
                              </p:par>
                            </p:childTnLst>
                          </p:cTn>
                        </p:par>
                        <p:par>
                          <p:cTn id="114" fill="hold">
                            <p:stCondLst>
                              <p:cond delay="2000"/>
                            </p:stCondLst>
                            <p:childTnLst>
                              <p:par>
                                <p:cTn id="115" presetID="1" presetClass="exit" presetSubtype="0" fill="hold" nodeType="afterEffect">
                                  <p:stCondLst>
                                    <p:cond delay="0"/>
                                  </p:stCondLst>
                                  <p:childTnLst>
                                    <p:set>
                                      <p:cBhvr>
                                        <p:cTn id="116" dur="1" fill="hold">
                                          <p:stCondLst>
                                            <p:cond delay="0"/>
                                          </p:stCondLst>
                                        </p:cTn>
                                        <p:tgtEl>
                                          <p:spTgt spid="1027"/>
                                        </p:tgtEl>
                                        <p:attrNameLst>
                                          <p:attrName>style.visibility</p:attrName>
                                        </p:attrNameLst>
                                      </p:cBhvr>
                                      <p:to>
                                        <p:strVal val="hidden"/>
                                      </p:to>
                                    </p:set>
                                  </p:childTnLst>
                                </p:cTn>
                              </p:par>
                            </p:childTnLst>
                          </p:cTn>
                        </p:par>
                        <p:par>
                          <p:cTn id="117" fill="hold">
                            <p:stCondLst>
                              <p:cond delay="2000"/>
                            </p:stCondLst>
                            <p:childTnLst>
                              <p:par>
                                <p:cTn id="118" presetID="1" presetClass="entr" presetSubtype="0" fill="hold" nodeType="afterEffect">
                                  <p:stCondLst>
                                    <p:cond delay="0"/>
                                  </p:stCondLst>
                                  <p:childTnLst>
                                    <p:set>
                                      <p:cBhvr>
                                        <p:cTn id="119" dur="1" fill="hold">
                                          <p:stCondLst>
                                            <p:cond delay="0"/>
                                          </p:stCondLst>
                                        </p:cTn>
                                        <p:tgtEl>
                                          <p:spTgt spid="1030"/>
                                        </p:tgtEl>
                                        <p:attrNameLst>
                                          <p:attrName>style.visibility</p:attrName>
                                        </p:attrNameLst>
                                      </p:cBhvr>
                                      <p:to>
                                        <p:strVal val="visible"/>
                                      </p:to>
                                    </p:set>
                                  </p:childTnLst>
                                </p:cTn>
                              </p:par>
                              <p:par>
                                <p:cTn id="120" presetID="1" presetClass="exit" presetSubtype="0" fill="hold" nodeType="withEffect">
                                  <p:stCondLst>
                                    <p:cond delay="0"/>
                                  </p:stCondLst>
                                  <p:childTnLst>
                                    <p:set>
                                      <p:cBhvr>
                                        <p:cTn id="121" dur="1" fill="hold">
                                          <p:stCondLst>
                                            <p:cond delay="0"/>
                                          </p:stCondLst>
                                        </p:cTn>
                                        <p:tgtEl>
                                          <p:spTgt spid="63"/>
                                        </p:tgtEl>
                                        <p:attrNameLst>
                                          <p:attrName>style.visibility</p:attrName>
                                        </p:attrNameLst>
                                      </p:cBhvr>
                                      <p:to>
                                        <p:strVal val="hidden"/>
                                      </p:to>
                                    </p:set>
                                  </p:childTnLst>
                                </p:cTn>
                              </p:par>
                              <p:par>
                                <p:cTn id="122" presetID="1" presetClass="entr" presetSubtype="0" fill="hold" nodeType="withEffect">
                                  <p:stCondLst>
                                    <p:cond delay="0"/>
                                  </p:stCondLst>
                                  <p:childTnLst>
                                    <p:set>
                                      <p:cBhvr>
                                        <p:cTn id="123" dur="1" fill="hold">
                                          <p:stCondLst>
                                            <p:cond delay="0"/>
                                          </p:stCondLst>
                                        </p:cTn>
                                        <p:tgtEl>
                                          <p:spTgt spid="1030"/>
                                        </p:tgtEl>
                                        <p:attrNameLst>
                                          <p:attrName>style.visibility</p:attrName>
                                        </p:attrNameLst>
                                      </p:cBhvr>
                                      <p:to>
                                        <p:strVal val="visible"/>
                                      </p:to>
                                    </p:set>
                                  </p:childTnLst>
                                </p:cTn>
                              </p:par>
                            </p:childTnLst>
                          </p:cTn>
                        </p:par>
                        <p:par>
                          <p:cTn id="124" fill="hold">
                            <p:stCondLst>
                              <p:cond delay="2000"/>
                            </p:stCondLst>
                            <p:childTnLst>
                              <p:par>
                                <p:cTn id="125" presetID="42" presetClass="path" presetSubtype="0" accel="50000" decel="50000" fill="hold" nodeType="afterEffect">
                                  <p:stCondLst>
                                    <p:cond delay="0"/>
                                  </p:stCondLst>
                                  <p:childTnLst>
                                    <p:animMotion origin="layout" path="M -4.16667E-6 -1.11111E-6 L 0.20274 -0.20417 " pathEditMode="relative" rAng="0" ptsTypes="AA">
                                      <p:cBhvr>
                                        <p:cTn id="126" dur="1000" fill="hold"/>
                                        <p:tgtEl>
                                          <p:spTgt spid="1030"/>
                                        </p:tgtEl>
                                        <p:attrNameLst>
                                          <p:attrName>ppt_x</p:attrName>
                                          <p:attrName>ppt_y</p:attrName>
                                        </p:attrNameLst>
                                      </p:cBhvr>
                                      <p:rCtr x="10130" y="-10208"/>
                                    </p:animMotion>
                                  </p:childTnLst>
                                </p:cTn>
                              </p:par>
                            </p:childTnLst>
                          </p:cTn>
                        </p:par>
                        <p:par>
                          <p:cTn id="127" fill="hold">
                            <p:stCondLst>
                              <p:cond delay="3000"/>
                            </p:stCondLst>
                            <p:childTnLst>
                              <p:par>
                                <p:cTn id="128" presetID="1" presetClass="exit" presetSubtype="0" fill="hold" nodeType="afterEffect">
                                  <p:stCondLst>
                                    <p:cond delay="0"/>
                                  </p:stCondLst>
                                  <p:childTnLst>
                                    <p:set>
                                      <p:cBhvr>
                                        <p:cTn id="129" dur="1" fill="hold">
                                          <p:stCondLst>
                                            <p:cond delay="0"/>
                                          </p:stCondLst>
                                        </p:cTn>
                                        <p:tgtEl>
                                          <p:spTgt spid="10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699246" y="452438"/>
            <a:ext cx="8705103" cy="1400175"/>
          </a:xfrm>
        </p:spPr>
        <p:txBody>
          <a:bodyPr/>
          <a:lstStyle/>
          <a:p>
            <a:pPr algn="l"/>
            <a:r>
              <a:rPr lang="en-GB" dirty="0"/>
              <a:t>“RAG” In Detail</a:t>
            </a:r>
          </a:p>
        </p:txBody>
      </p:sp>
      <p:pic>
        <p:nvPicPr>
          <p:cNvPr id="4" name="Graphic 3" descr="Ui Ux with solid fill">
            <a:extLst>
              <a:ext uri="{FF2B5EF4-FFF2-40B4-BE49-F238E27FC236}">
                <a16:creationId xmlns:a16="http://schemas.microsoft.com/office/drawing/2014/main" id="{F05A5CEA-8697-9A9E-FDC8-A559B5D491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39540" y="3114287"/>
            <a:ext cx="1400174" cy="1400174"/>
          </a:xfrm>
          <a:prstGeom prst="rect">
            <a:avLst/>
          </a:prstGeom>
        </p:spPr>
      </p:pic>
      <p:pic>
        <p:nvPicPr>
          <p:cNvPr id="14" name="Graphic 13">
            <a:extLst>
              <a:ext uri="{FF2B5EF4-FFF2-40B4-BE49-F238E27FC236}">
                <a16:creationId xmlns:a16="http://schemas.microsoft.com/office/drawing/2014/main" id="{6E42EB1C-CE18-BA80-AEAA-D6697C636A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97039" y="3256597"/>
            <a:ext cx="1089659" cy="1089659"/>
          </a:xfrm>
          <a:prstGeom prst="rect">
            <a:avLst/>
          </a:prstGeom>
        </p:spPr>
      </p:pic>
      <p:pic>
        <p:nvPicPr>
          <p:cNvPr id="15" name="Picture 14">
            <a:extLst>
              <a:ext uri="{FF2B5EF4-FFF2-40B4-BE49-F238E27FC236}">
                <a16:creationId xmlns:a16="http://schemas.microsoft.com/office/drawing/2014/main" id="{5EFD23B2-375D-7973-8D96-19C4C384E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36384" y="2012846"/>
            <a:ext cx="1400175" cy="1400175"/>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6">
            <a:extLst>
              <a:ext uri="{FF2B5EF4-FFF2-40B4-BE49-F238E27FC236}">
                <a16:creationId xmlns:a16="http://schemas.microsoft.com/office/drawing/2014/main" id="{7728B7F5-D68C-6D3B-7602-18EECBC6DC8B}"/>
              </a:ext>
            </a:extLst>
          </p:cNvPr>
          <p:cNvPicPr>
            <a:picLocks noChangeAspect="1"/>
          </p:cNvPicPr>
          <p:nvPr/>
        </p:nvPicPr>
        <p:blipFill rotWithShape="1">
          <a:blip r:embed="rId8">
            <a:biLevel thresh="25000"/>
            <a:extLst>
              <a:ext uri="{BEBA8EAE-BF5A-486C-A8C5-ECC9F3942E4B}">
                <a14:imgProps xmlns:a14="http://schemas.microsoft.com/office/drawing/2010/main">
                  <a14:imgLayer r:embed="rId9">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0"/>
              </a:ext>
            </a:extLst>
          </a:blip>
          <a:srcRect l="32207" r="32140" b="44549"/>
          <a:stretch/>
        </p:blipFill>
        <p:spPr>
          <a:xfrm>
            <a:off x="9227820" y="3630873"/>
            <a:ext cx="1220488" cy="1314543"/>
          </a:xfrm>
          <a:prstGeom prst="rect">
            <a:avLst/>
          </a:prstGeom>
        </p:spPr>
      </p:pic>
      <p:cxnSp>
        <p:nvCxnSpPr>
          <p:cNvPr id="19" name="Straight Arrow Connector 18">
            <a:extLst>
              <a:ext uri="{FF2B5EF4-FFF2-40B4-BE49-F238E27FC236}">
                <a16:creationId xmlns:a16="http://schemas.microsoft.com/office/drawing/2014/main" id="{BD05C2D8-8E5F-9F61-BE10-77E6F12F7618}"/>
              </a:ext>
            </a:extLst>
          </p:cNvPr>
          <p:cNvCxnSpPr>
            <a:cxnSpLocks/>
            <a:endCxn id="4" idx="1"/>
          </p:cNvCxnSpPr>
          <p:nvPr/>
        </p:nvCxnSpPr>
        <p:spPr>
          <a:xfrm>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AD39CAA-F81E-2A90-8230-F648D2B647E6}"/>
              </a:ext>
            </a:extLst>
          </p:cNvPr>
          <p:cNvCxnSpPr>
            <a:cxnSpLocks/>
            <a:stCxn id="4" idx="3"/>
            <a:endCxn id="14" idx="1"/>
          </p:cNvCxnSpPr>
          <p:nvPr/>
        </p:nvCxnSpPr>
        <p:spPr>
          <a:xfrm flipV="1">
            <a:off x="5339714" y="3801427"/>
            <a:ext cx="1457325" cy="12947"/>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00B145A-B4EE-5859-B8EC-B8D651982DD0}"/>
              </a:ext>
            </a:extLst>
          </p:cNvPr>
          <p:cNvCxnSpPr>
            <a:cxnSpLocks/>
            <a:endCxn id="15" idx="1"/>
          </p:cNvCxnSpPr>
          <p:nvPr/>
        </p:nvCxnSpPr>
        <p:spPr>
          <a:xfrm flipV="1">
            <a:off x="7886698" y="2712934"/>
            <a:ext cx="1249686" cy="110144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05AA31F-BC48-6F0C-522B-A81CE2657E95}"/>
              </a:ext>
            </a:extLst>
          </p:cNvPr>
          <p:cNvCxnSpPr>
            <a:cxnSpLocks/>
            <a:endCxn id="17" idx="1"/>
          </p:cNvCxnSpPr>
          <p:nvPr/>
        </p:nvCxnSpPr>
        <p:spPr>
          <a:xfrm>
            <a:off x="7886698" y="3801427"/>
            <a:ext cx="1341122" cy="486718"/>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24" name="Graphic 1023">
            <a:extLst>
              <a:ext uri="{FF2B5EF4-FFF2-40B4-BE49-F238E27FC236}">
                <a16:creationId xmlns:a16="http://schemas.microsoft.com/office/drawing/2014/main" id="{44D5CE6C-89EF-05CF-E197-8DEF87F52F97}"/>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l="9769" t="24589" r="10076" b="24727"/>
          <a:stretch/>
        </p:blipFill>
        <p:spPr>
          <a:xfrm>
            <a:off x="9409545" y="4044786"/>
            <a:ext cx="907934" cy="340855"/>
          </a:xfrm>
          <a:prstGeom prst="rect">
            <a:avLst/>
          </a:prstGeom>
        </p:spPr>
      </p:pic>
      <p:pic>
        <p:nvPicPr>
          <p:cNvPr id="3" name="Graphic 2" descr="Badge Question Mark with solid fill">
            <a:extLst>
              <a:ext uri="{FF2B5EF4-FFF2-40B4-BE49-F238E27FC236}">
                <a16:creationId xmlns:a16="http://schemas.microsoft.com/office/drawing/2014/main" id="{F90D50D9-0A54-85D5-6AF8-B319BE93052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624965" y="3357174"/>
            <a:ext cx="914400" cy="914400"/>
          </a:xfrm>
          <a:prstGeom prst="rect">
            <a:avLst/>
          </a:prstGeom>
        </p:spPr>
      </p:pic>
      <p:pic>
        <p:nvPicPr>
          <p:cNvPr id="5" name="Graphic 4" descr="Badge Question Mark with solid fill">
            <a:extLst>
              <a:ext uri="{FF2B5EF4-FFF2-40B4-BE49-F238E27FC236}">
                <a16:creationId xmlns:a16="http://schemas.microsoft.com/office/drawing/2014/main" id="{D686F71D-1E2E-DA04-AAA9-E5763DB3873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884668" y="3344226"/>
            <a:ext cx="914400" cy="914400"/>
          </a:xfrm>
          <a:prstGeom prst="rect">
            <a:avLst/>
          </a:prstGeom>
        </p:spPr>
      </p:pic>
      <p:pic>
        <p:nvPicPr>
          <p:cNvPr id="6" name="Graphic 5">
            <a:extLst>
              <a:ext uri="{FF2B5EF4-FFF2-40B4-BE49-F238E27FC236}">
                <a16:creationId xmlns:a16="http://schemas.microsoft.com/office/drawing/2014/main" id="{56483EB0-C5F7-51E8-2C89-AF9F5B745F65}"/>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l="9769" t="24589" r="10076" b="24727"/>
          <a:stretch/>
        </p:blipFill>
        <p:spPr>
          <a:xfrm>
            <a:off x="6884668" y="3630873"/>
            <a:ext cx="907934" cy="340855"/>
          </a:xfrm>
          <a:prstGeom prst="rect">
            <a:avLst/>
          </a:prstGeom>
        </p:spPr>
      </p:pic>
      <p:pic>
        <p:nvPicPr>
          <p:cNvPr id="7" name="Graphic 6" descr="Badge Question Mark with solid fill">
            <a:extLst>
              <a:ext uri="{FF2B5EF4-FFF2-40B4-BE49-F238E27FC236}">
                <a16:creationId xmlns:a16="http://schemas.microsoft.com/office/drawing/2014/main" id="{059E3ABA-3298-1EA0-6C05-7BC0A7BB0AC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504405" y="2199887"/>
            <a:ext cx="914400" cy="914400"/>
          </a:xfrm>
          <a:prstGeom prst="rect">
            <a:avLst/>
          </a:prstGeom>
        </p:spPr>
      </p:pic>
      <p:pic>
        <p:nvPicPr>
          <p:cNvPr id="12" name="Graphic 11" descr="Document with solid fill">
            <a:extLst>
              <a:ext uri="{FF2B5EF4-FFF2-40B4-BE49-F238E27FC236}">
                <a16:creationId xmlns:a16="http://schemas.microsoft.com/office/drawing/2014/main" id="{FA940F69-990D-0584-99A6-9CA9F0D933B2}"/>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396277" y="2173996"/>
            <a:ext cx="914400" cy="914400"/>
          </a:xfrm>
          <a:prstGeom prst="rect">
            <a:avLst/>
          </a:prstGeom>
        </p:spPr>
      </p:pic>
      <p:pic>
        <p:nvPicPr>
          <p:cNvPr id="20" name="Graphic 19" descr="Folder Search with solid fill">
            <a:extLst>
              <a:ext uri="{FF2B5EF4-FFF2-40B4-BE49-F238E27FC236}">
                <a16:creationId xmlns:a16="http://schemas.microsoft.com/office/drawing/2014/main" id="{7D129F0A-0A92-3D9A-E2F5-699F69D48892}"/>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396127" y="2313960"/>
            <a:ext cx="914400" cy="914400"/>
          </a:xfrm>
          <a:prstGeom prst="rect">
            <a:avLst/>
          </a:prstGeom>
        </p:spPr>
      </p:pic>
      <p:pic>
        <p:nvPicPr>
          <p:cNvPr id="22" name="Graphic 21" descr="Document with solid fill">
            <a:extLst>
              <a:ext uri="{FF2B5EF4-FFF2-40B4-BE49-F238E27FC236}">
                <a16:creationId xmlns:a16="http://schemas.microsoft.com/office/drawing/2014/main" id="{77321853-5C75-7637-6094-96650A537EE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923920" y="3344226"/>
            <a:ext cx="914400" cy="914400"/>
          </a:xfrm>
          <a:prstGeom prst="rect">
            <a:avLst/>
          </a:prstGeom>
        </p:spPr>
      </p:pic>
      <p:pic>
        <p:nvPicPr>
          <p:cNvPr id="24" name="Graphic 23" descr="Artificial Intelligence with solid fill">
            <a:extLst>
              <a:ext uri="{FF2B5EF4-FFF2-40B4-BE49-F238E27FC236}">
                <a16:creationId xmlns:a16="http://schemas.microsoft.com/office/drawing/2014/main" id="{161D50AB-4382-FE7D-B765-FECAAC41AF85}"/>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431652" y="3758013"/>
            <a:ext cx="914400" cy="914400"/>
          </a:xfrm>
          <a:prstGeom prst="rect">
            <a:avLst/>
          </a:prstGeom>
        </p:spPr>
      </p:pic>
      <p:pic>
        <p:nvPicPr>
          <p:cNvPr id="2" name="Graphic 1" descr="Folder Search with solid fill">
            <a:extLst>
              <a:ext uri="{FF2B5EF4-FFF2-40B4-BE49-F238E27FC236}">
                <a16:creationId xmlns:a16="http://schemas.microsoft.com/office/drawing/2014/main" id="{A4DE7E78-8BC6-C19C-4E07-C945F753D6D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900309" y="3358263"/>
            <a:ext cx="914400" cy="914400"/>
          </a:xfrm>
          <a:prstGeom prst="rect">
            <a:avLst/>
          </a:prstGeom>
        </p:spPr>
      </p:pic>
      <p:cxnSp>
        <p:nvCxnSpPr>
          <p:cNvPr id="8" name="Straight Arrow Connector 7">
            <a:extLst>
              <a:ext uri="{FF2B5EF4-FFF2-40B4-BE49-F238E27FC236}">
                <a16:creationId xmlns:a16="http://schemas.microsoft.com/office/drawing/2014/main" id="{65B12CA4-CE13-F7F8-C6C9-3699E0256C22}"/>
              </a:ext>
            </a:extLst>
          </p:cNvPr>
          <p:cNvCxnSpPr>
            <a:cxnSpLocks/>
          </p:cNvCxnSpPr>
          <p:nvPr/>
        </p:nvCxnSpPr>
        <p:spPr>
          <a:xfrm flipH="1">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36651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500"/>
                                        <p:tgtEl>
                                          <p:spTgt spid="19"/>
                                        </p:tgtEl>
                                      </p:cBhvr>
                                    </p:animEffect>
                                  </p:childTnLst>
                                </p:cTn>
                              </p:par>
                            </p:childTnLst>
                          </p:cTn>
                        </p:par>
                        <p:par>
                          <p:cTn id="13" fill="hold">
                            <p:stCondLst>
                              <p:cond delay="500"/>
                            </p:stCondLst>
                            <p:childTnLst>
                              <p:par>
                                <p:cTn id="14" presetID="42" presetClass="path" presetSubtype="0" accel="50000" decel="50000" fill="hold" nodeType="afterEffect">
                                  <p:stCondLst>
                                    <p:cond delay="0"/>
                                  </p:stCondLst>
                                  <p:childTnLst>
                                    <p:animMotion origin="layout" path="M -3.33333E-6 0 L 0.43112 -0.00185 " pathEditMode="relative" rAng="0" ptsTypes="AA">
                                      <p:cBhvr>
                                        <p:cTn id="15" dur="2000" fill="hold"/>
                                        <p:tgtEl>
                                          <p:spTgt spid="3"/>
                                        </p:tgtEl>
                                        <p:attrNameLst>
                                          <p:attrName>ppt_x</p:attrName>
                                          <p:attrName>ppt_y</p:attrName>
                                        </p:attrNameLst>
                                      </p:cBhvr>
                                      <p:rCtr x="21549" y="-93"/>
                                    </p:animMotion>
                                  </p:childTnLst>
                                </p:cTn>
                              </p:par>
                              <p:par>
                                <p:cTn id="16" presetID="10" presetClass="exit" presetSubtype="0" fill="hold" nodeType="withEffect">
                                  <p:stCondLst>
                                    <p:cond delay="500"/>
                                  </p:stCondLst>
                                  <p:childTnLst>
                                    <p:animEffect transition="out" filter="fade">
                                      <p:cBhvr>
                                        <p:cTn id="17" dur="500"/>
                                        <p:tgtEl>
                                          <p:spTgt spid="19"/>
                                        </p:tgtEl>
                                      </p:cBhvr>
                                    </p:animEffect>
                                    <p:set>
                                      <p:cBhvr>
                                        <p:cTn id="18" dur="1" fill="hold">
                                          <p:stCondLst>
                                            <p:cond delay="499"/>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42" presetClass="path" presetSubtype="0" accel="50000" decel="50000" fill="hold" nodeType="withEffect">
                                  <p:stCondLst>
                                    <p:cond delay="0"/>
                                  </p:stCondLst>
                                  <p:childTnLst>
                                    <p:animMotion origin="layout" path="M -3.54167E-6 1.85185E-6 L 0.20638 0.05833 " pathEditMode="relative" rAng="0" ptsTypes="AA">
                                      <p:cBhvr>
                                        <p:cTn id="26" dur="1000" fill="hold"/>
                                        <p:tgtEl>
                                          <p:spTgt spid="5"/>
                                        </p:tgtEl>
                                        <p:attrNameLst>
                                          <p:attrName>ppt_x</p:attrName>
                                          <p:attrName>ppt_y</p:attrName>
                                        </p:attrNameLst>
                                      </p:cBhvr>
                                      <p:rCtr x="10312" y="2917"/>
                                    </p:animMotion>
                                  </p:childTnLst>
                                </p:cTn>
                              </p:par>
                            </p:childTnLst>
                          </p:cTn>
                        </p:par>
                        <p:par>
                          <p:cTn id="27" fill="hold">
                            <p:stCondLst>
                              <p:cond delay="1000"/>
                            </p:stCondLst>
                            <p:childTnLst>
                              <p:par>
                                <p:cTn id="28" presetID="1" presetClass="exit" presetSubtype="0" fill="hold" nodeType="afterEffect">
                                  <p:stCondLst>
                                    <p:cond delay="0"/>
                                  </p:stCondLst>
                                  <p:childTnLst>
                                    <p:set>
                                      <p:cBhvr>
                                        <p:cTn id="29" dur="1" fill="hold">
                                          <p:stCondLst>
                                            <p:cond delay="0"/>
                                          </p:stCondLst>
                                        </p:cTn>
                                        <p:tgtEl>
                                          <p:spTgt spid="5"/>
                                        </p:tgtEl>
                                        <p:attrNameLst>
                                          <p:attrName>style.visibility</p:attrName>
                                        </p:attrNameLst>
                                      </p:cBhvr>
                                      <p:to>
                                        <p:strVal val="hidden"/>
                                      </p:to>
                                    </p:set>
                                  </p:childTnLst>
                                </p:cTn>
                              </p:par>
                            </p:childTnLst>
                          </p:cTn>
                        </p:par>
                        <p:par>
                          <p:cTn id="30" fill="hold">
                            <p:stCondLst>
                              <p:cond delay="1000"/>
                            </p:stCondLst>
                            <p:childTnLst>
                              <p:par>
                                <p:cTn id="31" presetID="1" presetClass="entr" presetSubtype="0" fill="hold" nodeType="afterEffect">
                                  <p:stCondLst>
                                    <p:cond delay="0"/>
                                  </p:stCondLst>
                                  <p:childTnLst>
                                    <p:set>
                                      <p:cBhvr>
                                        <p:cTn id="32" dur="1" fill="hold">
                                          <p:stCondLst>
                                            <p:cond delay="0"/>
                                          </p:stCondLst>
                                        </p:cTn>
                                        <p:tgtEl>
                                          <p:spTgt spid="1024"/>
                                        </p:tgtEl>
                                        <p:attrNameLst>
                                          <p:attrName>style.visibility</p:attrName>
                                        </p:attrNameLst>
                                      </p:cBhvr>
                                      <p:to>
                                        <p:strVal val="visible"/>
                                      </p:to>
                                    </p:set>
                                  </p:childTnLst>
                                </p:cTn>
                              </p:par>
                            </p:childTnLst>
                          </p:cTn>
                        </p:par>
                        <p:par>
                          <p:cTn id="33" fill="hold">
                            <p:stCondLst>
                              <p:cond delay="1000"/>
                            </p:stCondLst>
                            <p:childTnLst>
                              <p:par>
                                <p:cTn id="34" presetID="42" presetClass="path" presetSubtype="0" accel="50000" decel="50000" fill="hold" nodeType="afterEffect">
                                  <p:stCondLst>
                                    <p:cond delay="0"/>
                                  </p:stCondLst>
                                  <p:childTnLst>
                                    <p:animMotion origin="layout" path="M -4.375E-6 -3.33333E-6 L -0.20677 -0.06019 " pathEditMode="relative" rAng="0" ptsTypes="AA">
                                      <p:cBhvr>
                                        <p:cTn id="35" dur="1000" fill="hold"/>
                                        <p:tgtEl>
                                          <p:spTgt spid="1024"/>
                                        </p:tgtEl>
                                        <p:attrNameLst>
                                          <p:attrName>ppt_x</p:attrName>
                                          <p:attrName>ppt_y</p:attrName>
                                        </p:attrNameLst>
                                      </p:cBhvr>
                                      <p:rCtr x="-10260" y="-2917"/>
                                    </p:animMotion>
                                  </p:childTnLst>
                                </p:cTn>
                              </p:par>
                            </p:childTnLst>
                          </p:cTn>
                        </p:par>
                        <p:par>
                          <p:cTn id="36" fill="hold">
                            <p:stCondLst>
                              <p:cond delay="2000"/>
                            </p:stCondLst>
                            <p:childTnLst>
                              <p:par>
                                <p:cTn id="37" presetID="1" presetClass="exit" presetSubtype="0" fill="hold" nodeType="afterEffect">
                                  <p:stCondLst>
                                    <p:cond delay="0"/>
                                  </p:stCondLst>
                                  <p:childTnLst>
                                    <p:set>
                                      <p:cBhvr>
                                        <p:cTn id="38" dur="1" fill="hold">
                                          <p:stCondLst>
                                            <p:cond delay="0"/>
                                          </p:stCondLst>
                                        </p:cTn>
                                        <p:tgtEl>
                                          <p:spTgt spid="1024"/>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42" presetClass="path" presetSubtype="0" accel="50000" decel="50000" fill="hold" nodeType="clickEffect">
                                  <p:stCondLst>
                                    <p:cond delay="0"/>
                                  </p:stCondLst>
                                  <p:childTnLst>
                                    <p:animMotion origin="layout" path="M -3.125E-6 3.33333E-6 L 0.2043 -0.1588 " pathEditMode="relative" rAng="0" ptsTypes="AA">
                                      <p:cBhvr>
                                        <p:cTn id="44" dur="1000" fill="hold"/>
                                        <p:tgtEl>
                                          <p:spTgt spid="6"/>
                                        </p:tgtEl>
                                        <p:attrNameLst>
                                          <p:attrName>ppt_x</p:attrName>
                                          <p:attrName>ppt_y</p:attrName>
                                        </p:attrNameLst>
                                      </p:cBhvr>
                                      <p:rCtr x="10208" y="-7940"/>
                                    </p:animMotion>
                                  </p:childTnLst>
                                </p:cTn>
                              </p:par>
                            </p:childTnLst>
                          </p:cTn>
                        </p:par>
                        <p:par>
                          <p:cTn id="45" fill="hold">
                            <p:stCondLst>
                              <p:cond delay="1000"/>
                            </p:stCondLst>
                            <p:childTnLst>
                              <p:par>
                                <p:cTn id="46" presetID="1" presetClass="exit" presetSubtype="0" fill="hold" nodeType="afterEffect">
                                  <p:stCondLst>
                                    <p:cond delay="0"/>
                                  </p:stCondLst>
                                  <p:childTnLst>
                                    <p:set>
                                      <p:cBhvr>
                                        <p:cTn id="47" dur="1" fill="hold">
                                          <p:stCondLst>
                                            <p:cond delay="0"/>
                                          </p:stCondLst>
                                        </p:cTn>
                                        <p:tgtEl>
                                          <p:spTgt spid="6"/>
                                        </p:tgtEl>
                                        <p:attrNameLst>
                                          <p:attrName>style.visibility</p:attrName>
                                        </p:attrNameLst>
                                      </p:cBhvr>
                                      <p:to>
                                        <p:strVal val="hidden"/>
                                      </p:to>
                                    </p:set>
                                  </p:childTnLst>
                                </p:cTn>
                              </p:par>
                            </p:childTnLst>
                          </p:cTn>
                        </p:par>
                        <p:par>
                          <p:cTn id="48" fill="hold">
                            <p:stCondLst>
                              <p:cond delay="1000"/>
                            </p:stCondLst>
                            <p:childTnLst>
                              <p:par>
                                <p:cTn id="49" presetID="1" presetClass="entr" presetSubtype="0" fill="hold" nodeType="after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par>
                          <p:cTn id="51" fill="hold">
                            <p:stCondLst>
                              <p:cond delay="1000"/>
                            </p:stCondLst>
                            <p:childTnLst>
                              <p:par>
                                <p:cTn id="52" presetID="42" presetClass="path" presetSubtype="0" accel="50000" decel="50000" fill="hold" nodeType="afterEffect">
                                  <p:stCondLst>
                                    <p:cond delay="0"/>
                                  </p:stCondLst>
                                  <p:childTnLst>
                                    <p:animMotion origin="layout" path="M -3.125E-6 3.33333E-6 L -0.16132 -0.01783 " pathEditMode="relative" rAng="0" ptsTypes="AA">
                                      <p:cBhvr>
                                        <p:cTn id="53" dur="1000" fill="hold"/>
                                        <p:tgtEl>
                                          <p:spTgt spid="20"/>
                                        </p:tgtEl>
                                        <p:attrNameLst>
                                          <p:attrName>ppt_x</p:attrName>
                                          <p:attrName>ppt_y</p:attrName>
                                        </p:attrNameLst>
                                      </p:cBhvr>
                                      <p:rCtr x="-8073" y="-903"/>
                                    </p:animMotion>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nodeType="clickEffect">
                                  <p:stCondLst>
                                    <p:cond delay="0"/>
                                  </p:stCondLst>
                                  <p:childTnLst>
                                    <p:animMotion origin="layout" path="M -3.54167E-6 5.55112E-17 L 0.07956 -0.00046 " pathEditMode="relative" rAng="0" ptsTypes="AA">
                                      <p:cBhvr>
                                        <p:cTn id="61" dur="1000" fill="hold"/>
                                        <p:tgtEl>
                                          <p:spTgt spid="7"/>
                                        </p:tgtEl>
                                        <p:attrNameLst>
                                          <p:attrName>ppt_x</p:attrName>
                                          <p:attrName>ppt_y</p:attrName>
                                        </p:attrNameLst>
                                      </p:cBhvr>
                                      <p:rCtr x="3971" y="-23"/>
                                    </p:animMotion>
                                  </p:childTnLst>
                                </p:cTn>
                              </p:par>
                            </p:childTnLst>
                          </p:cTn>
                        </p:par>
                        <p:par>
                          <p:cTn id="62" fill="hold">
                            <p:stCondLst>
                              <p:cond delay="1000"/>
                            </p:stCondLst>
                            <p:childTnLst>
                              <p:par>
                                <p:cTn id="63" presetID="1" presetClass="exit" presetSubtype="0" fill="hold" nodeType="afterEffect">
                                  <p:stCondLst>
                                    <p:cond delay="0"/>
                                  </p:stCondLst>
                                  <p:childTnLst>
                                    <p:set>
                                      <p:cBhvr>
                                        <p:cTn id="64" dur="1" fill="hold">
                                          <p:stCondLst>
                                            <p:cond delay="0"/>
                                          </p:stCondLst>
                                        </p:cTn>
                                        <p:tgtEl>
                                          <p:spTgt spid="7"/>
                                        </p:tgtEl>
                                        <p:attrNameLst>
                                          <p:attrName>style.visibility</p:attrName>
                                        </p:attrNameLst>
                                      </p:cBhvr>
                                      <p:to>
                                        <p:strVal val="hidden"/>
                                      </p:to>
                                    </p:set>
                                  </p:childTnLst>
                                </p:cTn>
                              </p:par>
                            </p:childTnLst>
                          </p:cTn>
                        </p:par>
                        <p:par>
                          <p:cTn id="65" fill="hold">
                            <p:stCondLst>
                              <p:cond delay="1000"/>
                            </p:stCondLst>
                            <p:childTnLst>
                              <p:par>
                                <p:cTn id="66" presetID="1" presetClass="exit" presetSubtype="0" fill="hold" nodeType="afterEffect">
                                  <p:stCondLst>
                                    <p:cond delay="0"/>
                                  </p:stCondLst>
                                  <p:childTnLst>
                                    <p:set>
                                      <p:cBhvr>
                                        <p:cTn id="67" dur="1" fill="hold">
                                          <p:stCondLst>
                                            <p:cond delay="0"/>
                                          </p:stCondLst>
                                        </p:cTn>
                                        <p:tgtEl>
                                          <p:spTgt spid="20"/>
                                        </p:tgtEl>
                                        <p:attrNameLst>
                                          <p:attrName>style.visibility</p:attrName>
                                        </p:attrNameLst>
                                      </p:cBhvr>
                                      <p:to>
                                        <p:strVal val="hidden"/>
                                      </p:to>
                                    </p:set>
                                  </p:childTnLst>
                                </p:cTn>
                              </p:par>
                            </p:childTnLst>
                          </p:cTn>
                        </p:par>
                        <p:par>
                          <p:cTn id="68" fill="hold">
                            <p:stCondLst>
                              <p:cond delay="1000"/>
                            </p:stCondLst>
                            <p:childTnLst>
                              <p:par>
                                <p:cTn id="69" presetID="1" presetClass="entr" presetSubtype="0" fill="hold" nodeType="afterEffect">
                                  <p:stCondLst>
                                    <p:cond delay="0"/>
                                  </p:stCondLst>
                                  <p:childTnLst>
                                    <p:set>
                                      <p:cBhvr>
                                        <p:cTn id="70" dur="1" fill="hold">
                                          <p:stCondLst>
                                            <p:cond delay="0"/>
                                          </p:stCondLst>
                                        </p:cTn>
                                        <p:tgtEl>
                                          <p:spTgt spid="1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42" presetClass="path" presetSubtype="0" accel="50000" decel="50000" fill="hold" nodeType="clickEffect">
                                  <p:stCondLst>
                                    <p:cond delay="0"/>
                                  </p:stCondLst>
                                  <p:childTnLst>
                                    <p:animMotion origin="layout" path="M -6.25E-7 -4.81481E-6 L -0.04193 0.17084 " pathEditMode="relative" rAng="0" ptsTypes="AA">
                                      <p:cBhvr>
                                        <p:cTn id="74" dur="1000" fill="hold"/>
                                        <p:tgtEl>
                                          <p:spTgt spid="12"/>
                                        </p:tgtEl>
                                        <p:attrNameLst>
                                          <p:attrName>ppt_x</p:attrName>
                                          <p:attrName>ppt_y</p:attrName>
                                        </p:attrNameLst>
                                      </p:cBhvr>
                                      <p:rCtr x="-2083" y="8542"/>
                                    </p:animMotion>
                                  </p:childTnLst>
                                </p:cTn>
                              </p:par>
                            </p:childTnLst>
                          </p:cTn>
                        </p:par>
                        <p:par>
                          <p:cTn id="75" fill="hold">
                            <p:stCondLst>
                              <p:cond delay="1000"/>
                            </p:stCondLst>
                            <p:childTnLst>
                              <p:par>
                                <p:cTn id="76" presetID="1" presetClass="exit" presetSubtype="0" fill="hold" nodeType="afterEffect">
                                  <p:stCondLst>
                                    <p:cond delay="0"/>
                                  </p:stCondLst>
                                  <p:childTnLst>
                                    <p:set>
                                      <p:cBhvr>
                                        <p:cTn id="77" dur="1" fill="hold">
                                          <p:stCondLst>
                                            <p:cond delay="0"/>
                                          </p:stCondLst>
                                        </p:cTn>
                                        <p:tgtEl>
                                          <p:spTgt spid="12"/>
                                        </p:tgtEl>
                                        <p:attrNameLst>
                                          <p:attrName>style.visibility</p:attrName>
                                        </p:attrNameLst>
                                      </p:cBhvr>
                                      <p:to>
                                        <p:strVal val="hidden"/>
                                      </p:to>
                                    </p:set>
                                  </p:childTnLst>
                                </p:cTn>
                              </p:par>
                            </p:childTnLst>
                          </p:cTn>
                        </p:par>
                        <p:par>
                          <p:cTn id="78" fill="hold">
                            <p:stCondLst>
                              <p:cond delay="1000"/>
                            </p:stCondLst>
                            <p:childTnLst>
                              <p:par>
                                <p:cTn id="79" presetID="1" presetClass="entr" presetSubtype="0" fill="hold" nodeType="afterEffect">
                                  <p:stCondLst>
                                    <p:cond delay="0"/>
                                  </p:stCondLst>
                                  <p:childTnLst>
                                    <p:set>
                                      <p:cBhvr>
                                        <p:cTn id="80" dur="1" fill="hold">
                                          <p:stCondLst>
                                            <p:cond delay="0"/>
                                          </p:stCondLst>
                                        </p:cTn>
                                        <p:tgtEl>
                                          <p:spTgt spid="22"/>
                                        </p:tgtEl>
                                        <p:attrNameLst>
                                          <p:attrName>style.visibility</p:attrName>
                                        </p:attrNameLst>
                                      </p:cBhvr>
                                      <p:to>
                                        <p:strVal val="visible"/>
                                      </p:to>
                                    </p:set>
                                  </p:childTnLst>
                                </p:cTn>
                              </p:par>
                            </p:childTnLst>
                          </p:cTn>
                        </p:par>
                        <p:par>
                          <p:cTn id="81" fill="hold">
                            <p:stCondLst>
                              <p:cond delay="1000"/>
                            </p:stCondLst>
                            <p:childTnLst>
                              <p:par>
                                <p:cTn id="82" presetID="42" presetClass="path" presetSubtype="0" accel="50000" decel="50000" fill="hold" nodeType="afterEffect">
                                  <p:stCondLst>
                                    <p:cond delay="0"/>
                                  </p:stCondLst>
                                  <p:childTnLst>
                                    <p:animMotion origin="layout" path="M 1.25E-6 1.85185E-6 L 0.20352 0.06018 " pathEditMode="relative" rAng="0" ptsTypes="AA">
                                      <p:cBhvr>
                                        <p:cTn id="83" dur="1000" fill="hold"/>
                                        <p:tgtEl>
                                          <p:spTgt spid="22"/>
                                        </p:tgtEl>
                                        <p:attrNameLst>
                                          <p:attrName>ppt_x</p:attrName>
                                          <p:attrName>ppt_y</p:attrName>
                                        </p:attrNameLst>
                                      </p:cBhvr>
                                      <p:rCtr x="10013" y="2917"/>
                                    </p:animMotion>
                                  </p:childTnLst>
                                </p:cTn>
                              </p:par>
                            </p:childTnLst>
                          </p:cTn>
                        </p:par>
                        <p:par>
                          <p:cTn id="84" fill="hold">
                            <p:stCondLst>
                              <p:cond delay="2000"/>
                            </p:stCondLst>
                            <p:childTnLst>
                              <p:par>
                                <p:cTn id="85" presetID="1" presetClass="exit" presetSubtype="0" fill="hold" nodeType="afterEffect">
                                  <p:stCondLst>
                                    <p:cond delay="0"/>
                                  </p:stCondLst>
                                  <p:childTnLst>
                                    <p:set>
                                      <p:cBhvr>
                                        <p:cTn id="86" dur="1" fill="hold">
                                          <p:stCondLst>
                                            <p:cond delay="0"/>
                                          </p:stCondLst>
                                        </p:cTn>
                                        <p:tgtEl>
                                          <p:spTgt spid="22"/>
                                        </p:tgtEl>
                                        <p:attrNameLst>
                                          <p:attrName>style.visibility</p:attrName>
                                        </p:attrNameLst>
                                      </p:cBhvr>
                                      <p:to>
                                        <p:strVal val="hidden"/>
                                      </p:to>
                                    </p:set>
                                  </p:childTnLst>
                                </p:cTn>
                              </p:par>
                            </p:childTnLst>
                          </p:cTn>
                        </p:par>
                        <p:par>
                          <p:cTn id="87" fill="hold">
                            <p:stCondLst>
                              <p:cond delay="2000"/>
                            </p:stCondLst>
                            <p:childTnLst>
                              <p:par>
                                <p:cTn id="88" presetID="1" presetClass="entr" presetSubtype="0" fill="hold" nodeType="afterEffect">
                                  <p:stCondLst>
                                    <p:cond delay="0"/>
                                  </p:stCondLst>
                                  <p:childTnLst>
                                    <p:set>
                                      <p:cBhvr>
                                        <p:cTn id="89" dur="1" fill="hold">
                                          <p:stCondLst>
                                            <p:cond delay="0"/>
                                          </p:stCondLst>
                                        </p:cTn>
                                        <p:tgtEl>
                                          <p:spTgt spid="24"/>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0" presetClass="path" presetSubtype="0" accel="50000" decel="50000" fill="hold" nodeType="clickEffect">
                                  <p:stCondLst>
                                    <p:cond delay="0"/>
                                  </p:stCondLst>
                                  <p:childTnLst>
                                    <p:animMotion origin="layout" path="M -0.00573 0.0007 L -0.00573 0.0007 C -0.00873 -0.00023 -0.01172 -0.00023 -0.01446 -0.00208 C -0.02018 -0.00532 -0.01485 -0.00231 -0.01927 -0.00463 C -0.02149 -0.00555 -0.02383 -0.00648 -0.02604 -0.00787 C -0.02761 -0.00902 -0.0293 -0.01018 -0.03086 -0.01134 C -0.0319 -0.01227 -0.03294 -0.01389 -0.03412 -0.01481 C -0.03646 -0.01643 -0.03776 -0.01643 -0.03998 -0.01736 C -0.04584 -0.0199 -0.04076 -0.01852 -0.04662 -0.0199 C -0.04857 -0.02129 -0.05183 -0.02407 -0.05391 -0.025 C -0.05534 -0.02569 -0.05677 -0.02615 -0.05821 -0.02685 C -0.06406 -0.02916 -0.06003 -0.02801 -0.06641 -0.02939 C -0.06745 -0.02986 -0.06862 -0.03032 -0.06979 -0.03102 C -0.07123 -0.03171 -0.07253 -0.0331 -0.07409 -0.03356 C -0.07709 -0.03426 -0.08021 -0.03426 -0.08321 -0.03449 C -0.08516 -0.03518 -0.08698 -0.03634 -0.08893 -0.03703 C -0.09115 -0.03773 -0.10143 -0.03865 -0.10248 -0.03865 C -0.10521 -0.03958 -0.10808 -0.03935 -0.11055 -0.0412 C -0.11172 -0.04213 -0.11276 -0.04328 -0.11393 -0.04375 C -0.11524 -0.04444 -0.11654 -0.04421 -0.11784 -0.04467 C -0.11979 -0.04537 -0.12162 -0.04652 -0.12357 -0.04722 C -0.12578 -0.04791 -0.12813 -0.04838 -0.13034 -0.04884 C -0.13125 -0.0493 -0.13229 -0.0493 -0.13321 -0.04977 C -0.13438 -0.05023 -0.13542 -0.05115 -0.13659 -0.05162 C -0.13946 -0.05231 -0.14232 -0.05277 -0.14518 -0.05324 C -0.16901 -0.05694 -0.17448 -0.05532 -0.20729 -0.05578 C -0.21042 -0.05625 -0.21367 -0.05671 -0.2168 -0.0574 C -0.2181 -0.05787 -0.2194 -0.0581 -0.22071 -0.05833 C -0.23334 -0.06041 -0.22253 -0.0581 -0.23125 -0.05995 C -0.23451 -0.05949 -0.23763 -0.05833 -0.24089 -0.05833 L -0.27409 -0.05926 C -0.28685 -0.05972 -0.27709 -0.05995 -0.28659 -0.06088 C -0.29037 -0.06134 -0.29427 -0.06157 -0.29805 -0.0618 L -0.35 -0.06088 C -0.3513 -0.06088 -0.35261 -0.06018 -0.35391 -0.05995 C -0.3612 -0.05949 -0.36862 -0.05949 -0.37604 -0.05926 C -0.37748 -0.05856 -0.37891 -0.0574 -0.38034 -0.0574 C -0.40768 -0.0574 -0.38893 -0.05902 -0.40677 -0.06088 C -0.41185 -0.06134 -0.41706 -0.06157 -0.42214 -0.0618 L -0.46498 -0.06088 C -0.46654 -0.06088 -0.4681 -0.06018 -0.46979 -0.05995 C -0.47709 -0.05926 -0.4918 -0.05833 -0.4918 -0.05833 L -0.52787 -0.05995 C -0.54883 -0.06203 -0.51016 -0.05972 -0.53412 -0.0618 C -0.54011 -0.06227 -0.54597 -0.06227 -0.55196 -0.0625 C -0.55443 -0.0625 -0.60261 -0.06227 -0.61836 -0.06088 C -0.62214 -0.06064 -0.62136 -0.0574 -0.62643 -0.0574 L -0.6418 -0.0574 L -0.6418 -0.0574 " pathEditMode="relative" ptsTypes="AAAAAAAAAAAAAAAAAAAAAAAAAAAAAAAAAAAAAAAAAAAAAAAAA">
                                      <p:cBhvr>
                                        <p:cTn id="93" dur="2000" fill="hold"/>
                                        <p:tgtEl>
                                          <p:spTgt spid="24"/>
                                        </p:tgtEl>
                                        <p:attrNameLst>
                                          <p:attrName>ppt_x</p:attrName>
                                          <p:attrName>ppt_y</p:attrName>
                                        </p:attrNameLst>
                                      </p:cBhvr>
                                    </p:animMotion>
                                  </p:childTnLst>
                                </p:cTn>
                              </p:par>
                              <p:par>
                                <p:cTn id="94" presetID="22" presetClass="entr" presetSubtype="2" fill="hold" nodeType="withEffect">
                                  <p:stCondLst>
                                    <p:cond delay="1500"/>
                                  </p:stCondLst>
                                  <p:childTnLst>
                                    <p:set>
                                      <p:cBhvr>
                                        <p:cTn id="95" dur="1" fill="hold">
                                          <p:stCondLst>
                                            <p:cond delay="0"/>
                                          </p:stCondLst>
                                        </p:cTn>
                                        <p:tgtEl>
                                          <p:spTgt spid="8"/>
                                        </p:tgtEl>
                                        <p:attrNameLst>
                                          <p:attrName>style.visibility</p:attrName>
                                        </p:attrNameLst>
                                      </p:cBhvr>
                                      <p:to>
                                        <p:strVal val="visible"/>
                                      </p:to>
                                    </p:set>
                                    <p:animEffect transition="in" filter="wipe(right)">
                                      <p:cBhvr>
                                        <p:cTn id="96" dur="500"/>
                                        <p:tgtEl>
                                          <p:spTgt spid="8"/>
                                        </p:tgtEl>
                                      </p:cBhvr>
                                    </p:animEffect>
                                  </p:childTnLst>
                                </p:cTn>
                              </p:par>
                            </p:childTnLst>
                          </p:cTn>
                        </p:par>
                        <p:par>
                          <p:cTn id="97" fill="hold">
                            <p:stCondLst>
                              <p:cond delay="2000"/>
                            </p:stCondLst>
                            <p:childTnLst>
                              <p:par>
                                <p:cTn id="98" presetID="1" presetClass="entr" presetSubtype="0" fill="hold" nodeType="afterEffect">
                                  <p:stCondLst>
                                    <p:cond delay="0"/>
                                  </p:stCondLst>
                                  <p:childTnLst>
                                    <p:set>
                                      <p:cBhvr>
                                        <p:cTn id="99" dur="1" fill="hold">
                                          <p:stCondLst>
                                            <p:cond delay="0"/>
                                          </p:stCondLst>
                                        </p:cTn>
                                        <p:tgtEl>
                                          <p:spTgt spid="2"/>
                                        </p:tgtEl>
                                        <p:attrNameLst>
                                          <p:attrName>style.visibility</p:attrName>
                                        </p:attrNameLst>
                                      </p:cBhvr>
                                      <p:to>
                                        <p:strVal val="visible"/>
                                      </p:to>
                                    </p:set>
                                  </p:childTnLst>
                                </p:cTn>
                              </p:par>
                            </p:childTnLst>
                          </p:cTn>
                        </p:par>
                        <p:par>
                          <p:cTn id="100" fill="hold">
                            <p:stCondLst>
                              <p:cond delay="2000"/>
                            </p:stCondLst>
                            <p:childTnLst>
                              <p:par>
                                <p:cTn id="101" presetID="0" presetClass="path" presetSubtype="0" accel="50000" decel="50000" fill="hold" nodeType="afterEffect">
                                  <p:stCondLst>
                                    <p:cond delay="0"/>
                                  </p:stCondLst>
                                  <p:childTnLst>
                                    <p:animMotion origin="layout" path="M -0.00612 -0.00069 L -0.00612 -0.00069 L -0.10092 0.00023 C -0.1043 0.00023 -0.10756 0.00185 -0.11081 0.00208 L -0.21342 0.00301 L -0.23894 0.00671 C -0.24115 0.00694 -0.2431 0.00741 -0.24519 0.00764 L -0.25508 0.00856 L -0.28737 0.00764 C -0.28855 0.00741 -0.28946 0.00671 -0.2905 0.00671 C -0.29245 0.00625 -0.29441 0.00602 -0.29623 0.00579 C -0.29714 0.00532 -0.29805 0.00486 -0.29883 0.00486 C -0.30287 0.0037 -0.30691 0.00347 -0.31081 0.00301 C -0.31211 0.00231 -0.31329 0.00162 -0.31446 0.00116 C -0.32761 -0.0044 -0.31628 0.00093 -0.328 -0.0044 C -0.3293 -0.00509 -0.33047 -0.00556 -0.33164 -0.00625 C -0.33321 -0.00741 -0.33451 -0.00903 -0.33581 -0.00995 C -0.33763 -0.01134 -0.33946 -0.01227 -0.34102 -0.01366 C -0.34245 -0.01505 -0.34349 -0.0169 -0.34467 -0.01829 C -0.3461 -0.01991 -0.34766 -0.0213 -0.34883 -0.02292 C -0.35573 -0.03264 -0.35938 -0.03981 -0.3655 -0.05069 C -0.36693 -0.05324 -0.36849 -0.05556 -0.36967 -0.0581 C -0.38334 -0.08958 -0.36967 -0.05903 -0.37748 -0.07477 C -0.37956 -0.0787 -0.38138 -0.08287 -0.38321 -0.08681 C -0.38412 -0.08866 -0.3849 -0.09074 -0.38581 -0.09236 C -0.38672 -0.09398 -0.38763 -0.0956 -0.38842 -0.09699 C -0.38959 -0.09931 -0.39037 -0.10162 -0.39154 -0.10347 C -0.39271 -0.10532 -0.39401 -0.10671 -0.39519 -0.1081 C -0.40105 -0.12384 -0.39401 -0.10648 -0.39935 -0.11644 C -0.40144 -0.12037 -0.40326 -0.12454 -0.40508 -0.12847 C -0.40638 -0.13102 -0.40743 -0.13356 -0.40873 -0.13588 L -0.4155 -0.14792 C -0.41654 -0.14977 -0.41745 -0.15231 -0.41862 -0.15347 C -0.42592 -0.16088 -0.41875 -0.15347 -0.42592 -0.16181 C -0.42904 -0.16551 -0.42813 -0.16296 -0.42904 -0.16644 L -0.42852 -0.16736 " pathEditMode="relative" ptsTypes="AAAAAAAAAAAAAAAAAAAAAAAAAAAAAAAAAAAA">
                                      <p:cBhvr>
                                        <p:cTn id="102"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39B19D80-C0DF-AC32-4512-FE81C0A769CC}"/>
              </a:ext>
            </a:extLst>
          </p:cNvPr>
          <p:cNvSpPr txBox="1">
            <a:spLocks/>
          </p:cNvSpPr>
          <p:nvPr/>
        </p:nvSpPr>
        <p:spPr>
          <a:xfrm>
            <a:off x="333375" y="4264571"/>
            <a:ext cx="11525250" cy="141959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9600" dirty="0"/>
              <a:t>“RAG” Time</a:t>
            </a:r>
          </a:p>
        </p:txBody>
      </p:sp>
      <p:pic>
        <p:nvPicPr>
          <p:cNvPr id="3" name="Picture 2">
            <a:extLst>
              <a:ext uri="{FF2B5EF4-FFF2-40B4-BE49-F238E27FC236}">
                <a16:creationId xmlns:a16="http://schemas.microsoft.com/office/drawing/2014/main" id="{FD6829A1-7EE7-FBF7-F35C-99C436B6BB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5734" y="1422589"/>
            <a:ext cx="2820531" cy="282053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79CD622F-2D46-D164-D1E3-D1FD7A6789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704" y="1666820"/>
            <a:ext cx="1813612" cy="2228336"/>
          </a:xfrm>
          <a:prstGeom prst="rect">
            <a:avLst/>
          </a:prstGeom>
          <a:noFill/>
          <a:extLst>
            <a:ext uri="{909E8E84-426E-40DD-AFC4-6F175D3DCCD1}">
              <a14:hiddenFill xmlns:a14="http://schemas.microsoft.com/office/drawing/2010/main">
                <a:solidFill>
                  <a:srgbClr val="FFFFFF"/>
                </a:solidFill>
              </a14:hiddenFill>
            </a:ext>
          </a:extLst>
        </p:spPr>
      </p:pic>
      <p:pic>
        <p:nvPicPr>
          <p:cNvPr id="5" name="Graphic 6">
            <a:extLst>
              <a:ext uri="{FF2B5EF4-FFF2-40B4-BE49-F238E27FC236}">
                <a16:creationId xmlns:a16="http://schemas.microsoft.com/office/drawing/2014/main" id="{9A33DDA3-7DFB-07CC-56CB-395D4D5EA0BB}"/>
              </a:ext>
            </a:extLst>
          </p:cNvPr>
          <p:cNvPicPr>
            <a:picLocks noChangeAspect="1"/>
          </p:cNvPicPr>
          <p:nvPr/>
        </p:nvPicPr>
        <p:blipFill rotWithShape="1">
          <a:blip r:embed="rId5">
            <a:biLevel thresh="25000"/>
            <a:extLst>
              <a:ext uri="{BEBA8EAE-BF5A-486C-A8C5-ECC9F3942E4B}">
                <a14:imgProps xmlns:a14="http://schemas.microsoft.com/office/drawing/2010/main">
                  <a14:imgLayer r:embed="rId6">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7"/>
              </a:ext>
            </a:extLst>
          </a:blip>
          <a:srcRect l="32207" r="32140" b="44549"/>
          <a:stretch/>
        </p:blipFill>
        <p:spPr>
          <a:xfrm>
            <a:off x="9031491" y="1749692"/>
            <a:ext cx="2393795" cy="2578269"/>
          </a:xfrm>
          <a:prstGeom prst="rect">
            <a:avLst/>
          </a:prstGeom>
        </p:spPr>
      </p:pic>
      <p:sp>
        <p:nvSpPr>
          <p:cNvPr id="6" name="Plus Sign 5">
            <a:extLst>
              <a:ext uri="{FF2B5EF4-FFF2-40B4-BE49-F238E27FC236}">
                <a16:creationId xmlns:a16="http://schemas.microsoft.com/office/drawing/2014/main" id="{DA1F607B-C5A6-8AA5-FCEA-C7E2C0D0956D}"/>
              </a:ext>
            </a:extLst>
          </p:cNvPr>
          <p:cNvSpPr/>
          <p:nvPr/>
        </p:nvSpPr>
        <p:spPr>
          <a:xfrm>
            <a:off x="3300546" y="2464020"/>
            <a:ext cx="754957" cy="7376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Plus Sign 6">
            <a:extLst>
              <a:ext uri="{FF2B5EF4-FFF2-40B4-BE49-F238E27FC236}">
                <a16:creationId xmlns:a16="http://schemas.microsoft.com/office/drawing/2014/main" id="{6268C228-BF58-5815-1C82-FEDCB757E8BF}"/>
              </a:ext>
            </a:extLst>
          </p:cNvPr>
          <p:cNvSpPr/>
          <p:nvPr/>
        </p:nvSpPr>
        <p:spPr>
          <a:xfrm>
            <a:off x="7891399" y="2467645"/>
            <a:ext cx="754957" cy="7376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082356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699246" y="452438"/>
            <a:ext cx="8705103" cy="1400175"/>
          </a:xfrm>
        </p:spPr>
        <p:txBody>
          <a:bodyPr/>
          <a:lstStyle/>
          <a:p>
            <a:pPr algn="l"/>
            <a:r>
              <a:rPr lang="en-GB" dirty="0"/>
              <a:t>“RAG” Recap</a:t>
            </a:r>
          </a:p>
        </p:txBody>
      </p:sp>
      <p:pic>
        <p:nvPicPr>
          <p:cNvPr id="4" name="Graphic 3" descr="Ui Ux with solid fill">
            <a:extLst>
              <a:ext uri="{FF2B5EF4-FFF2-40B4-BE49-F238E27FC236}">
                <a16:creationId xmlns:a16="http://schemas.microsoft.com/office/drawing/2014/main" id="{F05A5CEA-8697-9A9E-FDC8-A559B5D491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39540" y="3114287"/>
            <a:ext cx="1400174" cy="1400174"/>
          </a:xfrm>
          <a:prstGeom prst="rect">
            <a:avLst/>
          </a:prstGeom>
        </p:spPr>
      </p:pic>
      <p:pic>
        <p:nvPicPr>
          <p:cNvPr id="14" name="Graphic 13">
            <a:extLst>
              <a:ext uri="{FF2B5EF4-FFF2-40B4-BE49-F238E27FC236}">
                <a16:creationId xmlns:a16="http://schemas.microsoft.com/office/drawing/2014/main" id="{6E42EB1C-CE18-BA80-AEAA-D6697C636A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97039" y="3256597"/>
            <a:ext cx="1089659" cy="1089659"/>
          </a:xfrm>
          <a:prstGeom prst="rect">
            <a:avLst/>
          </a:prstGeom>
        </p:spPr>
      </p:pic>
      <p:pic>
        <p:nvPicPr>
          <p:cNvPr id="15" name="Picture 14">
            <a:extLst>
              <a:ext uri="{FF2B5EF4-FFF2-40B4-BE49-F238E27FC236}">
                <a16:creationId xmlns:a16="http://schemas.microsoft.com/office/drawing/2014/main" id="{5EFD23B2-375D-7973-8D96-19C4C384E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36384" y="2012846"/>
            <a:ext cx="1400175" cy="1400175"/>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6">
            <a:extLst>
              <a:ext uri="{FF2B5EF4-FFF2-40B4-BE49-F238E27FC236}">
                <a16:creationId xmlns:a16="http://schemas.microsoft.com/office/drawing/2014/main" id="{7728B7F5-D68C-6D3B-7602-18EECBC6DC8B}"/>
              </a:ext>
            </a:extLst>
          </p:cNvPr>
          <p:cNvPicPr>
            <a:picLocks noChangeAspect="1"/>
          </p:cNvPicPr>
          <p:nvPr/>
        </p:nvPicPr>
        <p:blipFill rotWithShape="1">
          <a:blip r:embed="rId8">
            <a:biLevel thresh="25000"/>
            <a:extLst>
              <a:ext uri="{BEBA8EAE-BF5A-486C-A8C5-ECC9F3942E4B}">
                <a14:imgProps xmlns:a14="http://schemas.microsoft.com/office/drawing/2010/main">
                  <a14:imgLayer r:embed="rId9">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0"/>
              </a:ext>
            </a:extLst>
          </a:blip>
          <a:srcRect l="32207" r="32140" b="44549"/>
          <a:stretch/>
        </p:blipFill>
        <p:spPr>
          <a:xfrm>
            <a:off x="9227820" y="3630873"/>
            <a:ext cx="1220488" cy="1314543"/>
          </a:xfrm>
          <a:prstGeom prst="rect">
            <a:avLst/>
          </a:prstGeom>
        </p:spPr>
      </p:pic>
      <p:cxnSp>
        <p:nvCxnSpPr>
          <p:cNvPr id="19" name="Straight Arrow Connector 18">
            <a:extLst>
              <a:ext uri="{FF2B5EF4-FFF2-40B4-BE49-F238E27FC236}">
                <a16:creationId xmlns:a16="http://schemas.microsoft.com/office/drawing/2014/main" id="{BD05C2D8-8E5F-9F61-BE10-77E6F12F7618}"/>
              </a:ext>
            </a:extLst>
          </p:cNvPr>
          <p:cNvCxnSpPr>
            <a:cxnSpLocks/>
            <a:stCxn id="1026" idx="3"/>
            <a:endCxn id="4" idx="1"/>
          </p:cNvCxnSpPr>
          <p:nvPr/>
        </p:nvCxnSpPr>
        <p:spPr>
          <a:xfrm>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AD39CAA-F81E-2A90-8230-F648D2B647E6}"/>
              </a:ext>
            </a:extLst>
          </p:cNvPr>
          <p:cNvCxnSpPr>
            <a:cxnSpLocks/>
            <a:stCxn id="4" idx="3"/>
            <a:endCxn id="14" idx="1"/>
          </p:cNvCxnSpPr>
          <p:nvPr/>
        </p:nvCxnSpPr>
        <p:spPr>
          <a:xfrm flipV="1">
            <a:off x="5339714" y="3801427"/>
            <a:ext cx="1457325" cy="12947"/>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00B145A-B4EE-5859-B8EC-B8D651982DD0}"/>
              </a:ext>
            </a:extLst>
          </p:cNvPr>
          <p:cNvCxnSpPr>
            <a:cxnSpLocks/>
            <a:endCxn id="15" idx="1"/>
          </p:cNvCxnSpPr>
          <p:nvPr/>
        </p:nvCxnSpPr>
        <p:spPr>
          <a:xfrm flipV="1">
            <a:off x="7886698" y="2712934"/>
            <a:ext cx="1249686" cy="110144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05AA31F-BC48-6F0C-522B-A81CE2657E95}"/>
              </a:ext>
            </a:extLst>
          </p:cNvPr>
          <p:cNvCxnSpPr>
            <a:cxnSpLocks/>
            <a:endCxn id="17" idx="1"/>
          </p:cNvCxnSpPr>
          <p:nvPr/>
        </p:nvCxnSpPr>
        <p:spPr>
          <a:xfrm>
            <a:off x="7886698" y="3801427"/>
            <a:ext cx="1341122" cy="486718"/>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44" name="Picture 2">
            <a:extLst>
              <a:ext uri="{FF2B5EF4-FFF2-40B4-BE49-F238E27FC236}">
                <a16:creationId xmlns:a16="http://schemas.microsoft.com/office/drawing/2014/main" id="{C31BD2D9-DE0A-D6EB-3B53-B2D40B12C32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54701" b="197"/>
          <a:stretch/>
        </p:blipFill>
        <p:spPr bwMode="auto">
          <a:xfrm>
            <a:off x="6907806" y="3816951"/>
            <a:ext cx="907934" cy="503114"/>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a:extLst>
              <a:ext uri="{FF2B5EF4-FFF2-40B4-BE49-F238E27FC236}">
                <a16:creationId xmlns:a16="http://schemas.microsoft.com/office/drawing/2014/main" id="{46F36CFA-060B-5E16-CDA5-37DF74F4C92D}"/>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23742" b="45186"/>
          <a:stretch/>
        </p:blipFill>
        <p:spPr bwMode="auto">
          <a:xfrm>
            <a:off x="6907806" y="3470334"/>
            <a:ext cx="907934" cy="34661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a:extLst>
              <a:ext uri="{FF2B5EF4-FFF2-40B4-BE49-F238E27FC236}">
                <a16:creationId xmlns:a16="http://schemas.microsoft.com/office/drawing/2014/main" id="{B0948D41-EEA0-6971-8CED-775D5972AE78}"/>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b="73962"/>
          <a:stretch/>
        </p:blipFill>
        <p:spPr bwMode="auto">
          <a:xfrm>
            <a:off x="6907806" y="3203087"/>
            <a:ext cx="907934" cy="290473"/>
          </a:xfrm>
          <a:prstGeom prst="rect">
            <a:avLst/>
          </a:prstGeom>
          <a:noFill/>
          <a:extLst>
            <a:ext uri="{909E8E84-426E-40DD-AFC4-6F175D3DCCD1}">
              <a14:hiddenFill xmlns:a14="http://schemas.microsoft.com/office/drawing/2010/main">
                <a:solidFill>
                  <a:srgbClr val="FFFFFF"/>
                </a:solidFill>
              </a14:hiddenFill>
            </a:ext>
          </a:extLst>
        </p:spPr>
      </p:pic>
      <p:pic>
        <p:nvPicPr>
          <p:cNvPr id="60" name="Graphic 59">
            <a:extLst>
              <a:ext uri="{FF2B5EF4-FFF2-40B4-BE49-F238E27FC236}">
                <a16:creationId xmlns:a16="http://schemas.microsoft.com/office/drawing/2014/main" id="{5DF67EB4-36EC-A783-F561-D4AEDF3AE228}"/>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4592" y="4018059"/>
            <a:ext cx="907934" cy="340855"/>
          </a:xfrm>
          <a:prstGeom prst="rect">
            <a:avLst/>
          </a:prstGeom>
        </p:spPr>
      </p:pic>
      <p:pic>
        <p:nvPicPr>
          <p:cNvPr id="1026" name="Picture 2">
            <a:extLst>
              <a:ext uri="{FF2B5EF4-FFF2-40B4-BE49-F238E27FC236}">
                <a16:creationId xmlns:a16="http://schemas.microsoft.com/office/drawing/2014/main" id="{CC174C9B-29FD-EC9A-4E31-BB287ADB95A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77702" y="3256597"/>
            <a:ext cx="907934" cy="1115554"/>
          </a:xfrm>
          <a:prstGeom prst="rect">
            <a:avLst/>
          </a:prstGeom>
          <a:noFill/>
          <a:extLst>
            <a:ext uri="{909E8E84-426E-40DD-AFC4-6F175D3DCCD1}">
              <a14:hiddenFill xmlns:a14="http://schemas.microsoft.com/office/drawing/2010/main">
                <a:solidFill>
                  <a:srgbClr val="FFFFFF"/>
                </a:solidFill>
              </a14:hiddenFill>
            </a:ext>
          </a:extLst>
        </p:spPr>
      </p:pic>
      <p:pic>
        <p:nvPicPr>
          <p:cNvPr id="62" name="Graphic 61">
            <a:extLst>
              <a:ext uri="{FF2B5EF4-FFF2-40B4-BE49-F238E27FC236}">
                <a16:creationId xmlns:a16="http://schemas.microsoft.com/office/drawing/2014/main" id="{3B0C0894-46E3-111A-46B0-AE9B190D6C89}"/>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8140" y="4016295"/>
            <a:ext cx="907934" cy="340855"/>
          </a:xfrm>
          <a:prstGeom prst="rect">
            <a:avLst/>
          </a:prstGeom>
        </p:spPr>
      </p:pic>
      <p:pic>
        <p:nvPicPr>
          <p:cNvPr id="63" name="Graphic 62">
            <a:extLst>
              <a:ext uri="{FF2B5EF4-FFF2-40B4-BE49-F238E27FC236}">
                <a16:creationId xmlns:a16="http://schemas.microsoft.com/office/drawing/2014/main" id="{A597C1F1-757B-48E4-F0A8-0EB5E0E0EE69}"/>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9356369" y="4009215"/>
            <a:ext cx="907934" cy="340855"/>
          </a:xfrm>
          <a:prstGeom prst="rect">
            <a:avLst/>
          </a:prstGeom>
        </p:spPr>
      </p:pic>
      <p:pic>
        <p:nvPicPr>
          <p:cNvPr id="1024" name="Graphic 1023">
            <a:extLst>
              <a:ext uri="{FF2B5EF4-FFF2-40B4-BE49-F238E27FC236}">
                <a16:creationId xmlns:a16="http://schemas.microsoft.com/office/drawing/2014/main" id="{44D5CE6C-89EF-05CF-E197-8DEF87F52F97}"/>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87902" y="3150324"/>
            <a:ext cx="907934" cy="340855"/>
          </a:xfrm>
          <a:prstGeom prst="rect">
            <a:avLst/>
          </a:prstGeom>
        </p:spPr>
      </p:pic>
      <p:pic>
        <p:nvPicPr>
          <p:cNvPr id="1027" name="Graphic 1026">
            <a:extLst>
              <a:ext uri="{FF2B5EF4-FFF2-40B4-BE49-F238E27FC236}">
                <a16:creationId xmlns:a16="http://schemas.microsoft.com/office/drawing/2014/main" id="{A093DB96-2903-D002-E93C-5697E013F886}"/>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93753" y="3537198"/>
            <a:ext cx="907934" cy="340855"/>
          </a:xfrm>
          <a:prstGeom prst="rect">
            <a:avLst/>
          </a:prstGeom>
        </p:spPr>
      </p:pic>
      <p:pic>
        <p:nvPicPr>
          <p:cNvPr id="1030" name="Graphic 1029">
            <a:extLst>
              <a:ext uri="{FF2B5EF4-FFF2-40B4-BE49-F238E27FC236}">
                <a16:creationId xmlns:a16="http://schemas.microsoft.com/office/drawing/2014/main" id="{5D70FFF0-8AA1-7436-8BE9-A2606B24D2A1}"/>
              </a:ext>
            </a:extLst>
          </p:cNvPr>
          <p:cNvPicPr>
            <a:picLocks noChangeAspect="1"/>
          </p:cNvPicPr>
          <p:nvPr/>
        </p:nvPicPr>
        <p:blipFill rotWithShape="1">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9769" t="24589" r="10076" b="24727"/>
          <a:stretch/>
        </p:blipFill>
        <p:spPr>
          <a:xfrm>
            <a:off x="6893751" y="3935784"/>
            <a:ext cx="907934" cy="340855"/>
          </a:xfrm>
          <a:prstGeom prst="rect">
            <a:avLst/>
          </a:prstGeom>
        </p:spPr>
      </p:pic>
    </p:spTree>
    <p:extLst>
      <p:ext uri="{BB962C8B-B14F-4D97-AF65-F5344CB8AC3E}">
        <p14:creationId xmlns:p14="http://schemas.microsoft.com/office/powerpoint/2010/main" val="5467784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down)">
                                      <p:cBhvr>
                                        <p:cTn id="16" dur="500"/>
                                        <p:tgtEl>
                                          <p:spTgt spid="35"/>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up)">
                                      <p:cBhvr>
                                        <p:cTn id="25" dur="500"/>
                                        <p:tgtEl>
                                          <p:spTgt spid="38"/>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26"/>
                                        </p:tgtEl>
                                        <p:attrNameLst>
                                          <p:attrName>style.visibility</p:attrName>
                                        </p:attrNameLst>
                                      </p:cBhvr>
                                      <p:to>
                                        <p:strVal val="visible"/>
                                      </p:to>
                                    </p:set>
                                    <p:animEffect transition="in" filter="fade">
                                      <p:cBhvr>
                                        <p:cTn id="34" dur="500"/>
                                        <p:tgtEl>
                                          <p:spTgt spid="1026"/>
                                        </p:tgtEl>
                                      </p:cBhvr>
                                    </p:animEffect>
                                  </p:childTnLst>
                                </p:cTn>
                              </p:par>
                              <p:par>
                                <p:cTn id="35" presetID="22" presetClass="entr" presetSubtype="8"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childTnLst>
                          </p:cTn>
                        </p:par>
                        <p:par>
                          <p:cTn id="38" fill="hold">
                            <p:stCondLst>
                              <p:cond delay="500"/>
                            </p:stCondLst>
                            <p:childTnLst>
                              <p:par>
                                <p:cTn id="39" presetID="63" presetClass="path" presetSubtype="0" accel="50000" decel="50000" fill="hold" nodeType="afterEffect">
                                  <p:stCondLst>
                                    <p:cond delay="500"/>
                                  </p:stCondLst>
                                  <p:childTnLst>
                                    <p:animMotion origin="layout" path="M 2.08333E-7 1.48148E-6 L 0.42904 -0.00764 " pathEditMode="relative" rAng="0" ptsTypes="AA">
                                      <p:cBhvr>
                                        <p:cTn id="40" dur="2000" fill="hold"/>
                                        <p:tgtEl>
                                          <p:spTgt spid="1026"/>
                                        </p:tgtEl>
                                        <p:attrNameLst>
                                          <p:attrName>ppt_x</p:attrName>
                                          <p:attrName>ppt_y</p:attrName>
                                        </p:attrNameLst>
                                      </p:cBhvr>
                                      <p:rCtr x="21445" y="-394"/>
                                    </p:animMotion>
                                  </p:childTnLst>
                                </p:cTn>
                              </p:par>
                              <p:par>
                                <p:cTn id="41" presetID="10" presetClass="exit" presetSubtype="0" fill="hold" nodeType="withEffect">
                                  <p:stCondLst>
                                    <p:cond delay="1250"/>
                                  </p:stCondLst>
                                  <p:childTnLst>
                                    <p:animEffect transition="out" filter="fade">
                                      <p:cBhvr>
                                        <p:cTn id="42" dur="500"/>
                                        <p:tgtEl>
                                          <p:spTgt spid="19"/>
                                        </p:tgtEl>
                                      </p:cBhvr>
                                    </p:animEffect>
                                    <p:set>
                                      <p:cBhvr>
                                        <p:cTn id="43" dur="1" fill="hold">
                                          <p:stCondLst>
                                            <p:cond delay="499"/>
                                          </p:stCondLst>
                                        </p:cTn>
                                        <p:tgtEl>
                                          <p:spTgt spid="19"/>
                                        </p:tgtEl>
                                        <p:attrNameLst>
                                          <p:attrName>style.visibility</p:attrName>
                                        </p:attrNameLst>
                                      </p:cBhvr>
                                      <p:to>
                                        <p:strVal val="hidden"/>
                                      </p:to>
                                    </p:set>
                                  </p:childTnLst>
                                </p:cTn>
                              </p:par>
                            </p:childTnLst>
                          </p:cTn>
                        </p:par>
                        <p:par>
                          <p:cTn id="44" fill="hold">
                            <p:stCondLst>
                              <p:cond delay="3000"/>
                            </p:stCondLst>
                            <p:childTnLst>
                              <p:par>
                                <p:cTn id="45" presetID="1" presetClass="exit" presetSubtype="0" fill="hold" nodeType="afterEffect">
                                  <p:stCondLst>
                                    <p:cond delay="0"/>
                                  </p:stCondLst>
                                  <p:childTnLst>
                                    <p:set>
                                      <p:cBhvr>
                                        <p:cTn id="46" dur="1" fill="hold">
                                          <p:stCondLst>
                                            <p:cond delay="0"/>
                                          </p:stCondLst>
                                        </p:cTn>
                                        <p:tgtEl>
                                          <p:spTgt spid="1026"/>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4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42" presetClass="path" presetSubtype="0" accel="50000" decel="50000" fill="hold" nodeType="clickEffect">
                                  <p:stCondLst>
                                    <p:cond delay="0"/>
                                  </p:stCondLst>
                                  <p:childTnLst>
                                    <p:animMotion origin="layout" path="M 3.95833E-6 -4.44444E-6 L 0.20286 0.125 " pathEditMode="relative" rAng="0" ptsTypes="AA">
                                      <p:cBhvr>
                                        <p:cTn id="56" dur="1000" fill="hold"/>
                                        <p:tgtEl>
                                          <p:spTgt spid="46"/>
                                        </p:tgtEl>
                                        <p:attrNameLst>
                                          <p:attrName>ppt_x</p:attrName>
                                          <p:attrName>ppt_y</p:attrName>
                                        </p:attrNameLst>
                                      </p:cBhvr>
                                      <p:rCtr x="10143" y="6250"/>
                                    </p:animMotion>
                                  </p:childTnLst>
                                </p:cTn>
                              </p:par>
                            </p:childTnLst>
                          </p:cTn>
                        </p:par>
                        <p:par>
                          <p:cTn id="57" fill="hold">
                            <p:stCondLst>
                              <p:cond delay="1000"/>
                            </p:stCondLst>
                            <p:childTnLst>
                              <p:par>
                                <p:cTn id="58" presetID="1" presetClass="exit" presetSubtype="0" fill="hold" nodeType="afterEffect">
                                  <p:stCondLst>
                                    <p:cond delay="0"/>
                                  </p:stCondLst>
                                  <p:childTnLst>
                                    <p:set>
                                      <p:cBhvr>
                                        <p:cTn id="59" dur="1" fill="hold">
                                          <p:stCondLst>
                                            <p:cond delay="0"/>
                                          </p:stCondLst>
                                        </p:cTn>
                                        <p:tgtEl>
                                          <p:spTgt spid="46"/>
                                        </p:tgtEl>
                                        <p:attrNameLst>
                                          <p:attrName>style.visibility</p:attrName>
                                        </p:attrNameLst>
                                      </p:cBhvr>
                                      <p:to>
                                        <p:strVal val="hidden"/>
                                      </p:to>
                                    </p:set>
                                  </p:childTnLst>
                                </p:cTn>
                              </p:par>
                            </p:childTnLst>
                          </p:cTn>
                        </p:par>
                        <p:par>
                          <p:cTn id="60" fill="hold">
                            <p:stCondLst>
                              <p:cond delay="1000"/>
                            </p:stCondLst>
                            <p:childTnLst>
                              <p:par>
                                <p:cTn id="61" presetID="1" presetClass="entr" presetSubtype="0" fill="hold" nodeType="afterEffect">
                                  <p:stCondLst>
                                    <p:cond delay="0"/>
                                  </p:stCondLst>
                                  <p:childTnLst>
                                    <p:set>
                                      <p:cBhvr>
                                        <p:cTn id="62" dur="1" fill="hold">
                                          <p:stCondLst>
                                            <p:cond delay="0"/>
                                          </p:stCondLst>
                                        </p:cTn>
                                        <p:tgtEl>
                                          <p:spTgt spid="60"/>
                                        </p:tgtEl>
                                        <p:attrNameLst>
                                          <p:attrName>style.visibility</p:attrName>
                                        </p:attrNameLst>
                                      </p:cBhvr>
                                      <p:to>
                                        <p:strVal val="visible"/>
                                      </p:to>
                                    </p:set>
                                  </p:childTnLst>
                                </p:cTn>
                              </p:par>
                            </p:childTnLst>
                          </p:cTn>
                        </p:par>
                        <p:par>
                          <p:cTn id="63" fill="hold">
                            <p:stCondLst>
                              <p:cond delay="1000"/>
                            </p:stCondLst>
                            <p:childTnLst>
                              <p:par>
                                <p:cTn id="64" presetID="42" presetClass="path" presetSubtype="0" accel="50000" decel="50000" fill="hold" nodeType="afterEffect">
                                  <p:stCondLst>
                                    <p:cond delay="0"/>
                                  </p:stCondLst>
                                  <p:childTnLst>
                                    <p:animMotion origin="layout" path="M 2.70833E-6 1.85185E-6 L -0.20052 -0.12292 " pathEditMode="relative" rAng="0" ptsTypes="AA">
                                      <p:cBhvr>
                                        <p:cTn id="65" dur="1000" fill="hold"/>
                                        <p:tgtEl>
                                          <p:spTgt spid="60"/>
                                        </p:tgtEl>
                                        <p:attrNameLst>
                                          <p:attrName>ppt_x</p:attrName>
                                          <p:attrName>ppt_y</p:attrName>
                                        </p:attrNameLst>
                                      </p:cBhvr>
                                      <p:rCtr x="-10052" y="-5995"/>
                                    </p:animMotion>
                                  </p:childTnLst>
                                </p:cTn>
                              </p:par>
                            </p:childTnLst>
                          </p:cTn>
                        </p:par>
                        <p:par>
                          <p:cTn id="66" fill="hold">
                            <p:stCondLst>
                              <p:cond delay="2000"/>
                            </p:stCondLst>
                            <p:childTnLst>
                              <p:par>
                                <p:cTn id="67" presetID="42" presetClass="path" presetSubtype="0" accel="50000" decel="50000" fill="hold" nodeType="afterEffect">
                                  <p:stCondLst>
                                    <p:cond delay="0"/>
                                  </p:stCondLst>
                                  <p:childTnLst>
                                    <p:animMotion origin="layout" path="M 3.95833E-6 0 L 0.20052 0.07778 " pathEditMode="relative" rAng="0" ptsTypes="AA">
                                      <p:cBhvr>
                                        <p:cTn id="68" dur="1000" fill="hold"/>
                                        <p:tgtEl>
                                          <p:spTgt spid="45"/>
                                        </p:tgtEl>
                                        <p:attrNameLst>
                                          <p:attrName>ppt_x</p:attrName>
                                          <p:attrName>ppt_y</p:attrName>
                                        </p:attrNameLst>
                                      </p:cBhvr>
                                      <p:rCtr x="10026" y="3889"/>
                                    </p:animMotion>
                                  </p:childTnLst>
                                </p:cTn>
                              </p:par>
                            </p:childTnLst>
                          </p:cTn>
                        </p:par>
                        <p:par>
                          <p:cTn id="69" fill="hold">
                            <p:stCondLst>
                              <p:cond delay="3000"/>
                            </p:stCondLst>
                            <p:childTnLst>
                              <p:par>
                                <p:cTn id="70" presetID="1" presetClass="exit" presetSubtype="0" fill="hold" nodeType="afterEffect">
                                  <p:stCondLst>
                                    <p:cond delay="0"/>
                                  </p:stCondLst>
                                  <p:childTnLst>
                                    <p:set>
                                      <p:cBhvr>
                                        <p:cTn id="71" dur="1" fill="hold">
                                          <p:stCondLst>
                                            <p:cond delay="0"/>
                                          </p:stCondLst>
                                        </p:cTn>
                                        <p:tgtEl>
                                          <p:spTgt spid="45"/>
                                        </p:tgtEl>
                                        <p:attrNameLst>
                                          <p:attrName>style.visibility</p:attrName>
                                        </p:attrNameLst>
                                      </p:cBhvr>
                                      <p:to>
                                        <p:strVal val="hidden"/>
                                      </p:to>
                                    </p:set>
                                  </p:childTnLst>
                                </p:cTn>
                              </p:par>
                            </p:childTnLst>
                          </p:cTn>
                        </p:par>
                        <p:par>
                          <p:cTn id="72" fill="hold">
                            <p:stCondLst>
                              <p:cond delay="3000"/>
                            </p:stCondLst>
                            <p:childTnLst>
                              <p:par>
                                <p:cTn id="73" presetID="1" presetClass="entr" presetSubtype="0" fill="hold" nodeType="afterEffect">
                                  <p:stCondLst>
                                    <p:cond delay="0"/>
                                  </p:stCondLst>
                                  <p:childTnLst>
                                    <p:set>
                                      <p:cBhvr>
                                        <p:cTn id="74" dur="1" fill="hold">
                                          <p:stCondLst>
                                            <p:cond delay="0"/>
                                          </p:stCondLst>
                                        </p:cTn>
                                        <p:tgtEl>
                                          <p:spTgt spid="62"/>
                                        </p:tgtEl>
                                        <p:attrNameLst>
                                          <p:attrName>style.visibility</p:attrName>
                                        </p:attrNameLst>
                                      </p:cBhvr>
                                      <p:to>
                                        <p:strVal val="visible"/>
                                      </p:to>
                                    </p:set>
                                  </p:childTnLst>
                                </p:cTn>
                              </p:par>
                            </p:childTnLst>
                          </p:cTn>
                        </p:par>
                        <p:par>
                          <p:cTn id="75" fill="hold">
                            <p:stCondLst>
                              <p:cond delay="3000"/>
                            </p:stCondLst>
                            <p:childTnLst>
                              <p:par>
                                <p:cTn id="76" presetID="42" presetClass="path" presetSubtype="0" accel="50000" decel="50000" fill="hold" nodeType="afterEffect">
                                  <p:stCondLst>
                                    <p:cond delay="0"/>
                                  </p:stCondLst>
                                  <p:childTnLst>
                                    <p:animMotion origin="layout" path="M 8.33333E-7 -7.40741E-7 L -0.20078 -0.07061 " pathEditMode="relative" rAng="0" ptsTypes="AA">
                                      <p:cBhvr>
                                        <p:cTn id="77" dur="1000" fill="hold"/>
                                        <p:tgtEl>
                                          <p:spTgt spid="62"/>
                                        </p:tgtEl>
                                        <p:attrNameLst>
                                          <p:attrName>ppt_x</p:attrName>
                                          <p:attrName>ppt_y</p:attrName>
                                        </p:attrNameLst>
                                      </p:cBhvr>
                                      <p:rCtr x="-10091" y="-3171"/>
                                    </p:animMotion>
                                  </p:childTnLst>
                                </p:cTn>
                              </p:par>
                            </p:childTnLst>
                          </p:cTn>
                        </p:par>
                        <p:par>
                          <p:cTn id="78" fill="hold">
                            <p:stCondLst>
                              <p:cond delay="4000"/>
                            </p:stCondLst>
                            <p:childTnLst>
                              <p:par>
                                <p:cTn id="79" presetID="42" presetClass="path" presetSubtype="0" accel="50000" decel="50000" fill="hold" nodeType="afterEffect">
                                  <p:stCondLst>
                                    <p:cond delay="0"/>
                                  </p:stCondLst>
                                  <p:childTnLst>
                                    <p:animMotion origin="layout" path="M 3.95833E-6 4.44444E-6 L 0.20052 0.01851 " pathEditMode="relative" rAng="0" ptsTypes="AA">
                                      <p:cBhvr>
                                        <p:cTn id="80" dur="1000" fill="hold"/>
                                        <p:tgtEl>
                                          <p:spTgt spid="44"/>
                                        </p:tgtEl>
                                        <p:attrNameLst>
                                          <p:attrName>ppt_x</p:attrName>
                                          <p:attrName>ppt_y</p:attrName>
                                        </p:attrNameLst>
                                      </p:cBhvr>
                                      <p:rCtr x="10026" y="926"/>
                                    </p:animMotion>
                                  </p:childTnLst>
                                </p:cTn>
                              </p:par>
                            </p:childTnLst>
                          </p:cTn>
                        </p:par>
                        <p:par>
                          <p:cTn id="81" fill="hold">
                            <p:stCondLst>
                              <p:cond delay="5000"/>
                            </p:stCondLst>
                            <p:childTnLst>
                              <p:par>
                                <p:cTn id="82" presetID="1" presetClass="exit" presetSubtype="0" fill="hold" nodeType="afterEffect">
                                  <p:stCondLst>
                                    <p:cond delay="0"/>
                                  </p:stCondLst>
                                  <p:childTnLst>
                                    <p:set>
                                      <p:cBhvr>
                                        <p:cTn id="83" dur="1" fill="hold">
                                          <p:stCondLst>
                                            <p:cond delay="0"/>
                                          </p:stCondLst>
                                        </p:cTn>
                                        <p:tgtEl>
                                          <p:spTgt spid="44"/>
                                        </p:tgtEl>
                                        <p:attrNameLst>
                                          <p:attrName>style.visibility</p:attrName>
                                        </p:attrNameLst>
                                      </p:cBhvr>
                                      <p:to>
                                        <p:strVal val="hidden"/>
                                      </p:to>
                                    </p:set>
                                  </p:childTnLst>
                                </p:cTn>
                              </p:par>
                            </p:childTnLst>
                          </p:cTn>
                        </p:par>
                        <p:par>
                          <p:cTn id="84" fill="hold">
                            <p:stCondLst>
                              <p:cond delay="5000"/>
                            </p:stCondLst>
                            <p:childTnLst>
                              <p:par>
                                <p:cTn id="85" presetID="1" presetClass="entr" presetSubtype="0" fill="hold" nodeType="afterEffect">
                                  <p:stCondLst>
                                    <p:cond delay="0"/>
                                  </p:stCondLst>
                                  <p:childTnLst>
                                    <p:set>
                                      <p:cBhvr>
                                        <p:cTn id="86" dur="1" fill="hold">
                                          <p:stCondLst>
                                            <p:cond delay="0"/>
                                          </p:stCondLst>
                                        </p:cTn>
                                        <p:tgtEl>
                                          <p:spTgt spid="63"/>
                                        </p:tgtEl>
                                        <p:attrNameLst>
                                          <p:attrName>style.visibility</p:attrName>
                                        </p:attrNameLst>
                                      </p:cBhvr>
                                      <p:to>
                                        <p:strVal val="visible"/>
                                      </p:to>
                                    </p:set>
                                  </p:childTnLst>
                                </p:cTn>
                              </p:par>
                            </p:childTnLst>
                          </p:cTn>
                        </p:par>
                        <p:par>
                          <p:cTn id="87" fill="hold">
                            <p:stCondLst>
                              <p:cond delay="5000"/>
                            </p:stCondLst>
                            <p:childTnLst>
                              <p:par>
                                <p:cTn id="88" presetID="42" presetClass="path" presetSubtype="0" accel="50000" decel="50000" fill="hold" nodeType="afterEffect">
                                  <p:stCondLst>
                                    <p:cond delay="0"/>
                                  </p:stCondLst>
                                  <p:childTnLst>
                                    <p:animMotion origin="layout" path="M 2.5E-6 7.40741E-7 L -0.20065 -0.01713 " pathEditMode="relative" rAng="0" ptsTypes="AA">
                                      <p:cBhvr>
                                        <p:cTn id="89" dur="1000" fill="hold"/>
                                        <p:tgtEl>
                                          <p:spTgt spid="63"/>
                                        </p:tgtEl>
                                        <p:attrNameLst>
                                          <p:attrName>ppt_x</p:attrName>
                                          <p:attrName>ppt_y</p:attrName>
                                        </p:attrNameLst>
                                      </p:cBhvr>
                                      <p:rCtr x="-10026" y="-301"/>
                                    </p:animMotion>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nodeType="clickEffect">
                                  <p:stCondLst>
                                    <p:cond delay="0"/>
                                  </p:stCondLst>
                                  <p:childTnLst>
                                    <p:set>
                                      <p:cBhvr>
                                        <p:cTn id="93" dur="1" fill="hold">
                                          <p:stCondLst>
                                            <p:cond delay="0"/>
                                          </p:stCondLst>
                                        </p:cTn>
                                        <p:tgtEl>
                                          <p:spTgt spid="1024"/>
                                        </p:tgtEl>
                                        <p:attrNameLst>
                                          <p:attrName>style.visibility</p:attrName>
                                        </p:attrNameLst>
                                      </p:cBhvr>
                                      <p:to>
                                        <p:strVal val="visible"/>
                                      </p:to>
                                    </p:set>
                                  </p:childTnLst>
                                </p:cTn>
                              </p:par>
                              <p:par>
                                <p:cTn id="94" presetID="1" presetClass="exit" presetSubtype="0" fill="hold" nodeType="withEffect">
                                  <p:stCondLst>
                                    <p:cond delay="0"/>
                                  </p:stCondLst>
                                  <p:childTnLst>
                                    <p:set>
                                      <p:cBhvr>
                                        <p:cTn id="95" dur="1" fill="hold">
                                          <p:stCondLst>
                                            <p:cond delay="0"/>
                                          </p:stCondLst>
                                        </p:cTn>
                                        <p:tgtEl>
                                          <p:spTgt spid="60"/>
                                        </p:tgtEl>
                                        <p:attrNameLst>
                                          <p:attrName>style.visibility</p:attrName>
                                        </p:attrNameLst>
                                      </p:cBhvr>
                                      <p:to>
                                        <p:strVal val="hidden"/>
                                      </p:to>
                                    </p:set>
                                  </p:childTnLst>
                                </p:cTn>
                              </p:par>
                              <p:par>
                                <p:cTn id="96" presetID="1" presetClass="entr" presetSubtype="0" fill="hold" nodeType="withEffect">
                                  <p:stCondLst>
                                    <p:cond delay="0"/>
                                  </p:stCondLst>
                                  <p:childTnLst>
                                    <p:set>
                                      <p:cBhvr>
                                        <p:cTn id="97" dur="1" fill="hold">
                                          <p:stCondLst>
                                            <p:cond delay="0"/>
                                          </p:stCondLst>
                                        </p:cTn>
                                        <p:tgtEl>
                                          <p:spTgt spid="1024"/>
                                        </p:tgtEl>
                                        <p:attrNameLst>
                                          <p:attrName>style.visibility</p:attrName>
                                        </p:attrNameLst>
                                      </p:cBhvr>
                                      <p:to>
                                        <p:strVal val="visible"/>
                                      </p:to>
                                    </p:set>
                                  </p:childTnLst>
                                </p:cTn>
                              </p:par>
                            </p:childTnLst>
                          </p:cTn>
                        </p:par>
                        <p:par>
                          <p:cTn id="98" fill="hold">
                            <p:stCondLst>
                              <p:cond delay="0"/>
                            </p:stCondLst>
                            <p:childTnLst>
                              <p:par>
                                <p:cTn id="99" presetID="42" presetClass="path" presetSubtype="0" accel="50000" decel="50000" fill="hold" nodeType="afterEffect">
                                  <p:stCondLst>
                                    <p:cond delay="0"/>
                                  </p:stCondLst>
                                  <p:childTnLst>
                                    <p:animMotion origin="layout" path="M -3.54167E-6 2.22222E-6 L 0.20274 -0.08634 " pathEditMode="relative" rAng="0" ptsTypes="AA">
                                      <p:cBhvr>
                                        <p:cTn id="100" dur="1000" fill="hold"/>
                                        <p:tgtEl>
                                          <p:spTgt spid="1024"/>
                                        </p:tgtEl>
                                        <p:attrNameLst>
                                          <p:attrName>ppt_x</p:attrName>
                                          <p:attrName>ppt_y</p:attrName>
                                        </p:attrNameLst>
                                      </p:cBhvr>
                                      <p:rCtr x="10130" y="-4329"/>
                                    </p:animMotion>
                                  </p:childTnLst>
                                </p:cTn>
                              </p:par>
                            </p:childTnLst>
                          </p:cTn>
                        </p:par>
                        <p:par>
                          <p:cTn id="101" fill="hold">
                            <p:stCondLst>
                              <p:cond delay="1000"/>
                            </p:stCondLst>
                            <p:childTnLst>
                              <p:par>
                                <p:cTn id="102" presetID="1" presetClass="exit" presetSubtype="0" fill="hold" nodeType="afterEffect">
                                  <p:stCondLst>
                                    <p:cond delay="0"/>
                                  </p:stCondLst>
                                  <p:childTnLst>
                                    <p:set>
                                      <p:cBhvr>
                                        <p:cTn id="103" dur="1" fill="hold">
                                          <p:stCondLst>
                                            <p:cond delay="0"/>
                                          </p:stCondLst>
                                        </p:cTn>
                                        <p:tgtEl>
                                          <p:spTgt spid="1024"/>
                                        </p:tgtEl>
                                        <p:attrNameLst>
                                          <p:attrName>style.visibility</p:attrName>
                                        </p:attrNameLst>
                                      </p:cBhvr>
                                      <p:to>
                                        <p:strVal val="hidden"/>
                                      </p:to>
                                    </p:set>
                                  </p:childTnLst>
                                </p:cTn>
                              </p:par>
                            </p:childTnLst>
                          </p:cTn>
                        </p:par>
                        <p:par>
                          <p:cTn id="104" fill="hold">
                            <p:stCondLst>
                              <p:cond delay="1000"/>
                            </p:stCondLst>
                            <p:childTnLst>
                              <p:par>
                                <p:cTn id="105" presetID="1" presetClass="entr" presetSubtype="0" fill="hold" nodeType="afterEffect">
                                  <p:stCondLst>
                                    <p:cond delay="0"/>
                                  </p:stCondLst>
                                  <p:childTnLst>
                                    <p:set>
                                      <p:cBhvr>
                                        <p:cTn id="106" dur="1" fill="hold">
                                          <p:stCondLst>
                                            <p:cond delay="0"/>
                                          </p:stCondLst>
                                        </p:cTn>
                                        <p:tgtEl>
                                          <p:spTgt spid="1027"/>
                                        </p:tgtEl>
                                        <p:attrNameLst>
                                          <p:attrName>style.visibility</p:attrName>
                                        </p:attrNameLst>
                                      </p:cBhvr>
                                      <p:to>
                                        <p:strVal val="visible"/>
                                      </p:to>
                                    </p:set>
                                  </p:childTnLst>
                                </p:cTn>
                              </p:par>
                              <p:par>
                                <p:cTn id="107" presetID="1" presetClass="exit" presetSubtype="0" fill="hold" nodeType="withEffect">
                                  <p:stCondLst>
                                    <p:cond delay="0"/>
                                  </p:stCondLst>
                                  <p:childTnLst>
                                    <p:set>
                                      <p:cBhvr>
                                        <p:cTn id="108" dur="1" fill="hold">
                                          <p:stCondLst>
                                            <p:cond delay="0"/>
                                          </p:stCondLst>
                                        </p:cTn>
                                        <p:tgtEl>
                                          <p:spTgt spid="62"/>
                                        </p:tgtEl>
                                        <p:attrNameLst>
                                          <p:attrName>style.visibility</p:attrName>
                                        </p:attrNameLst>
                                      </p:cBhvr>
                                      <p:to>
                                        <p:strVal val="hidden"/>
                                      </p:to>
                                    </p:set>
                                  </p:childTnLst>
                                </p:cTn>
                              </p:par>
                              <p:par>
                                <p:cTn id="109" presetID="1" presetClass="entr" presetSubtype="0" fill="hold" nodeType="withEffect">
                                  <p:stCondLst>
                                    <p:cond delay="0"/>
                                  </p:stCondLst>
                                  <p:childTnLst>
                                    <p:set>
                                      <p:cBhvr>
                                        <p:cTn id="110" dur="1" fill="hold">
                                          <p:stCondLst>
                                            <p:cond delay="0"/>
                                          </p:stCondLst>
                                        </p:cTn>
                                        <p:tgtEl>
                                          <p:spTgt spid="1027"/>
                                        </p:tgtEl>
                                        <p:attrNameLst>
                                          <p:attrName>style.visibility</p:attrName>
                                        </p:attrNameLst>
                                      </p:cBhvr>
                                      <p:to>
                                        <p:strVal val="visible"/>
                                      </p:to>
                                    </p:set>
                                  </p:childTnLst>
                                </p:cTn>
                              </p:par>
                            </p:childTnLst>
                          </p:cTn>
                        </p:par>
                        <p:par>
                          <p:cTn id="111" fill="hold">
                            <p:stCondLst>
                              <p:cond delay="1000"/>
                            </p:stCondLst>
                            <p:childTnLst>
                              <p:par>
                                <p:cTn id="112" presetID="42" presetClass="path" presetSubtype="0" accel="50000" decel="50000" fill="hold" nodeType="afterEffect">
                                  <p:stCondLst>
                                    <p:cond delay="0"/>
                                  </p:stCondLst>
                                  <p:childTnLst>
                                    <p:animMotion origin="layout" path="M -4.16667E-6 7.40741E-7 L 0.20222 -0.1463 " pathEditMode="relative" rAng="0" ptsTypes="AA">
                                      <p:cBhvr>
                                        <p:cTn id="113" dur="1000" fill="hold"/>
                                        <p:tgtEl>
                                          <p:spTgt spid="1027"/>
                                        </p:tgtEl>
                                        <p:attrNameLst>
                                          <p:attrName>ppt_x</p:attrName>
                                          <p:attrName>ppt_y</p:attrName>
                                        </p:attrNameLst>
                                      </p:cBhvr>
                                      <p:rCtr x="10104" y="-7315"/>
                                    </p:animMotion>
                                  </p:childTnLst>
                                </p:cTn>
                              </p:par>
                            </p:childTnLst>
                          </p:cTn>
                        </p:par>
                        <p:par>
                          <p:cTn id="114" fill="hold">
                            <p:stCondLst>
                              <p:cond delay="2000"/>
                            </p:stCondLst>
                            <p:childTnLst>
                              <p:par>
                                <p:cTn id="115" presetID="1" presetClass="exit" presetSubtype="0" fill="hold" nodeType="afterEffect">
                                  <p:stCondLst>
                                    <p:cond delay="0"/>
                                  </p:stCondLst>
                                  <p:childTnLst>
                                    <p:set>
                                      <p:cBhvr>
                                        <p:cTn id="116" dur="1" fill="hold">
                                          <p:stCondLst>
                                            <p:cond delay="0"/>
                                          </p:stCondLst>
                                        </p:cTn>
                                        <p:tgtEl>
                                          <p:spTgt spid="1027"/>
                                        </p:tgtEl>
                                        <p:attrNameLst>
                                          <p:attrName>style.visibility</p:attrName>
                                        </p:attrNameLst>
                                      </p:cBhvr>
                                      <p:to>
                                        <p:strVal val="hidden"/>
                                      </p:to>
                                    </p:set>
                                  </p:childTnLst>
                                </p:cTn>
                              </p:par>
                            </p:childTnLst>
                          </p:cTn>
                        </p:par>
                        <p:par>
                          <p:cTn id="117" fill="hold">
                            <p:stCondLst>
                              <p:cond delay="2000"/>
                            </p:stCondLst>
                            <p:childTnLst>
                              <p:par>
                                <p:cTn id="118" presetID="1" presetClass="entr" presetSubtype="0" fill="hold" nodeType="afterEffect">
                                  <p:stCondLst>
                                    <p:cond delay="0"/>
                                  </p:stCondLst>
                                  <p:childTnLst>
                                    <p:set>
                                      <p:cBhvr>
                                        <p:cTn id="119" dur="1" fill="hold">
                                          <p:stCondLst>
                                            <p:cond delay="0"/>
                                          </p:stCondLst>
                                        </p:cTn>
                                        <p:tgtEl>
                                          <p:spTgt spid="1030"/>
                                        </p:tgtEl>
                                        <p:attrNameLst>
                                          <p:attrName>style.visibility</p:attrName>
                                        </p:attrNameLst>
                                      </p:cBhvr>
                                      <p:to>
                                        <p:strVal val="visible"/>
                                      </p:to>
                                    </p:set>
                                  </p:childTnLst>
                                </p:cTn>
                              </p:par>
                              <p:par>
                                <p:cTn id="120" presetID="1" presetClass="exit" presetSubtype="0" fill="hold" nodeType="withEffect">
                                  <p:stCondLst>
                                    <p:cond delay="0"/>
                                  </p:stCondLst>
                                  <p:childTnLst>
                                    <p:set>
                                      <p:cBhvr>
                                        <p:cTn id="121" dur="1" fill="hold">
                                          <p:stCondLst>
                                            <p:cond delay="0"/>
                                          </p:stCondLst>
                                        </p:cTn>
                                        <p:tgtEl>
                                          <p:spTgt spid="63"/>
                                        </p:tgtEl>
                                        <p:attrNameLst>
                                          <p:attrName>style.visibility</p:attrName>
                                        </p:attrNameLst>
                                      </p:cBhvr>
                                      <p:to>
                                        <p:strVal val="hidden"/>
                                      </p:to>
                                    </p:set>
                                  </p:childTnLst>
                                </p:cTn>
                              </p:par>
                              <p:par>
                                <p:cTn id="122" presetID="1" presetClass="entr" presetSubtype="0" fill="hold" nodeType="withEffect">
                                  <p:stCondLst>
                                    <p:cond delay="0"/>
                                  </p:stCondLst>
                                  <p:childTnLst>
                                    <p:set>
                                      <p:cBhvr>
                                        <p:cTn id="123" dur="1" fill="hold">
                                          <p:stCondLst>
                                            <p:cond delay="0"/>
                                          </p:stCondLst>
                                        </p:cTn>
                                        <p:tgtEl>
                                          <p:spTgt spid="1030"/>
                                        </p:tgtEl>
                                        <p:attrNameLst>
                                          <p:attrName>style.visibility</p:attrName>
                                        </p:attrNameLst>
                                      </p:cBhvr>
                                      <p:to>
                                        <p:strVal val="visible"/>
                                      </p:to>
                                    </p:set>
                                  </p:childTnLst>
                                </p:cTn>
                              </p:par>
                            </p:childTnLst>
                          </p:cTn>
                        </p:par>
                        <p:par>
                          <p:cTn id="124" fill="hold">
                            <p:stCondLst>
                              <p:cond delay="2000"/>
                            </p:stCondLst>
                            <p:childTnLst>
                              <p:par>
                                <p:cTn id="125" presetID="42" presetClass="path" presetSubtype="0" accel="50000" decel="50000" fill="hold" nodeType="afterEffect">
                                  <p:stCondLst>
                                    <p:cond delay="0"/>
                                  </p:stCondLst>
                                  <p:childTnLst>
                                    <p:animMotion origin="layout" path="M -4.16667E-6 -1.11111E-6 L 0.20274 -0.20417 " pathEditMode="relative" rAng="0" ptsTypes="AA">
                                      <p:cBhvr>
                                        <p:cTn id="126" dur="1000" fill="hold"/>
                                        <p:tgtEl>
                                          <p:spTgt spid="1030"/>
                                        </p:tgtEl>
                                        <p:attrNameLst>
                                          <p:attrName>ppt_x</p:attrName>
                                          <p:attrName>ppt_y</p:attrName>
                                        </p:attrNameLst>
                                      </p:cBhvr>
                                      <p:rCtr x="10130" y="-10208"/>
                                    </p:animMotion>
                                  </p:childTnLst>
                                </p:cTn>
                              </p:par>
                            </p:childTnLst>
                          </p:cTn>
                        </p:par>
                        <p:par>
                          <p:cTn id="127" fill="hold">
                            <p:stCondLst>
                              <p:cond delay="3000"/>
                            </p:stCondLst>
                            <p:childTnLst>
                              <p:par>
                                <p:cTn id="128" presetID="1" presetClass="exit" presetSubtype="0" fill="hold" nodeType="afterEffect">
                                  <p:stCondLst>
                                    <p:cond delay="0"/>
                                  </p:stCondLst>
                                  <p:childTnLst>
                                    <p:set>
                                      <p:cBhvr>
                                        <p:cTn id="129" dur="1" fill="hold">
                                          <p:stCondLst>
                                            <p:cond delay="0"/>
                                          </p:stCondLst>
                                        </p:cTn>
                                        <p:tgtEl>
                                          <p:spTgt spid="10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Generative Artificial Intelligence</a:t>
            </a:r>
          </a:p>
        </p:txBody>
      </p:sp>
      <p:pic>
        <p:nvPicPr>
          <p:cNvPr id="2050" name="Picture 2" descr="a robot describing the world of AI">
            <a:extLst>
              <a:ext uri="{FF2B5EF4-FFF2-40B4-BE49-F238E27FC236}">
                <a16:creationId xmlns:a16="http://schemas.microsoft.com/office/drawing/2014/main" id="{451D88A8-3109-31A3-831D-5034A94AA5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289" y="2431876"/>
            <a:ext cx="2677886" cy="267788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F3F4A28-DB91-2E72-50C8-989652DD48CD}"/>
              </a:ext>
            </a:extLst>
          </p:cNvPr>
          <p:cNvPicPr>
            <a:picLocks noChangeAspect="1"/>
          </p:cNvPicPr>
          <p:nvPr/>
        </p:nvPicPr>
        <p:blipFill>
          <a:blip r:embed="rId4"/>
          <a:stretch>
            <a:fillRect/>
          </a:stretch>
        </p:blipFill>
        <p:spPr>
          <a:xfrm>
            <a:off x="3890400" y="1486772"/>
            <a:ext cx="7848304" cy="4219302"/>
          </a:xfrm>
          <a:prstGeom prst="rect">
            <a:avLst/>
          </a:prstGeom>
        </p:spPr>
      </p:pic>
    </p:spTree>
    <p:extLst>
      <p:ext uri="{BB962C8B-B14F-4D97-AF65-F5344CB8AC3E}">
        <p14:creationId xmlns:p14="http://schemas.microsoft.com/office/powerpoint/2010/main" val="22385416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699246" y="452438"/>
            <a:ext cx="8705103" cy="1400175"/>
          </a:xfrm>
        </p:spPr>
        <p:txBody>
          <a:bodyPr/>
          <a:lstStyle/>
          <a:p>
            <a:pPr algn="l"/>
            <a:r>
              <a:rPr lang="en-GB" dirty="0"/>
              <a:t>“RAG” Recap</a:t>
            </a:r>
          </a:p>
        </p:txBody>
      </p:sp>
      <p:pic>
        <p:nvPicPr>
          <p:cNvPr id="4" name="Graphic 3" descr="Ui Ux with solid fill">
            <a:extLst>
              <a:ext uri="{FF2B5EF4-FFF2-40B4-BE49-F238E27FC236}">
                <a16:creationId xmlns:a16="http://schemas.microsoft.com/office/drawing/2014/main" id="{F05A5CEA-8697-9A9E-FDC8-A559B5D491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39540" y="3114287"/>
            <a:ext cx="1400174" cy="1400174"/>
          </a:xfrm>
          <a:prstGeom prst="rect">
            <a:avLst/>
          </a:prstGeom>
        </p:spPr>
      </p:pic>
      <p:pic>
        <p:nvPicPr>
          <p:cNvPr id="14" name="Graphic 13">
            <a:extLst>
              <a:ext uri="{FF2B5EF4-FFF2-40B4-BE49-F238E27FC236}">
                <a16:creationId xmlns:a16="http://schemas.microsoft.com/office/drawing/2014/main" id="{6E42EB1C-CE18-BA80-AEAA-D6697C636A5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97039" y="3256597"/>
            <a:ext cx="1089659" cy="1089659"/>
          </a:xfrm>
          <a:prstGeom prst="rect">
            <a:avLst/>
          </a:prstGeom>
        </p:spPr>
      </p:pic>
      <p:pic>
        <p:nvPicPr>
          <p:cNvPr id="15" name="Picture 14">
            <a:extLst>
              <a:ext uri="{FF2B5EF4-FFF2-40B4-BE49-F238E27FC236}">
                <a16:creationId xmlns:a16="http://schemas.microsoft.com/office/drawing/2014/main" id="{5EFD23B2-375D-7973-8D96-19C4C384E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36384" y="2012846"/>
            <a:ext cx="1400175" cy="1400175"/>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6">
            <a:extLst>
              <a:ext uri="{FF2B5EF4-FFF2-40B4-BE49-F238E27FC236}">
                <a16:creationId xmlns:a16="http://schemas.microsoft.com/office/drawing/2014/main" id="{7728B7F5-D68C-6D3B-7602-18EECBC6DC8B}"/>
              </a:ext>
            </a:extLst>
          </p:cNvPr>
          <p:cNvPicPr>
            <a:picLocks noChangeAspect="1"/>
          </p:cNvPicPr>
          <p:nvPr/>
        </p:nvPicPr>
        <p:blipFill rotWithShape="1">
          <a:blip r:embed="rId8">
            <a:biLevel thresh="25000"/>
            <a:extLst>
              <a:ext uri="{BEBA8EAE-BF5A-486C-A8C5-ECC9F3942E4B}">
                <a14:imgProps xmlns:a14="http://schemas.microsoft.com/office/drawing/2010/main">
                  <a14:imgLayer r:embed="rId9">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0"/>
              </a:ext>
            </a:extLst>
          </a:blip>
          <a:srcRect l="32207" r="32140" b="44549"/>
          <a:stretch/>
        </p:blipFill>
        <p:spPr>
          <a:xfrm>
            <a:off x="9227820" y="3630873"/>
            <a:ext cx="1220488" cy="1314543"/>
          </a:xfrm>
          <a:prstGeom prst="rect">
            <a:avLst/>
          </a:prstGeom>
        </p:spPr>
      </p:pic>
      <p:cxnSp>
        <p:nvCxnSpPr>
          <p:cNvPr id="19" name="Straight Arrow Connector 18">
            <a:extLst>
              <a:ext uri="{FF2B5EF4-FFF2-40B4-BE49-F238E27FC236}">
                <a16:creationId xmlns:a16="http://schemas.microsoft.com/office/drawing/2014/main" id="{BD05C2D8-8E5F-9F61-BE10-77E6F12F7618}"/>
              </a:ext>
            </a:extLst>
          </p:cNvPr>
          <p:cNvCxnSpPr>
            <a:cxnSpLocks/>
            <a:endCxn id="4" idx="1"/>
          </p:cNvCxnSpPr>
          <p:nvPr/>
        </p:nvCxnSpPr>
        <p:spPr>
          <a:xfrm>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AD39CAA-F81E-2A90-8230-F648D2B647E6}"/>
              </a:ext>
            </a:extLst>
          </p:cNvPr>
          <p:cNvCxnSpPr>
            <a:cxnSpLocks/>
            <a:stCxn id="4" idx="3"/>
            <a:endCxn id="14" idx="1"/>
          </p:cNvCxnSpPr>
          <p:nvPr/>
        </p:nvCxnSpPr>
        <p:spPr>
          <a:xfrm flipV="1">
            <a:off x="5339714" y="3801427"/>
            <a:ext cx="1457325" cy="12947"/>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00B145A-B4EE-5859-B8EC-B8D651982DD0}"/>
              </a:ext>
            </a:extLst>
          </p:cNvPr>
          <p:cNvCxnSpPr>
            <a:cxnSpLocks/>
            <a:endCxn id="15" idx="1"/>
          </p:cNvCxnSpPr>
          <p:nvPr/>
        </p:nvCxnSpPr>
        <p:spPr>
          <a:xfrm flipV="1">
            <a:off x="7886698" y="2712934"/>
            <a:ext cx="1249686" cy="110144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05AA31F-BC48-6F0C-522B-A81CE2657E95}"/>
              </a:ext>
            </a:extLst>
          </p:cNvPr>
          <p:cNvCxnSpPr>
            <a:cxnSpLocks/>
            <a:endCxn id="17" idx="1"/>
          </p:cNvCxnSpPr>
          <p:nvPr/>
        </p:nvCxnSpPr>
        <p:spPr>
          <a:xfrm>
            <a:off x="7886698" y="3801427"/>
            <a:ext cx="1341122" cy="486718"/>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24" name="Graphic 1023">
            <a:extLst>
              <a:ext uri="{FF2B5EF4-FFF2-40B4-BE49-F238E27FC236}">
                <a16:creationId xmlns:a16="http://schemas.microsoft.com/office/drawing/2014/main" id="{44D5CE6C-89EF-05CF-E197-8DEF87F52F97}"/>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l="9769" t="24589" r="10076" b="24727"/>
          <a:stretch/>
        </p:blipFill>
        <p:spPr>
          <a:xfrm>
            <a:off x="9409545" y="4044786"/>
            <a:ext cx="907934" cy="340855"/>
          </a:xfrm>
          <a:prstGeom prst="rect">
            <a:avLst/>
          </a:prstGeom>
        </p:spPr>
      </p:pic>
      <p:pic>
        <p:nvPicPr>
          <p:cNvPr id="3" name="Graphic 2" descr="Badge Question Mark with solid fill">
            <a:extLst>
              <a:ext uri="{FF2B5EF4-FFF2-40B4-BE49-F238E27FC236}">
                <a16:creationId xmlns:a16="http://schemas.microsoft.com/office/drawing/2014/main" id="{F90D50D9-0A54-85D5-6AF8-B319BE93052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624965" y="3357174"/>
            <a:ext cx="914400" cy="914400"/>
          </a:xfrm>
          <a:prstGeom prst="rect">
            <a:avLst/>
          </a:prstGeom>
        </p:spPr>
      </p:pic>
      <p:pic>
        <p:nvPicPr>
          <p:cNvPr id="5" name="Graphic 4" descr="Badge Question Mark with solid fill">
            <a:extLst>
              <a:ext uri="{FF2B5EF4-FFF2-40B4-BE49-F238E27FC236}">
                <a16:creationId xmlns:a16="http://schemas.microsoft.com/office/drawing/2014/main" id="{D686F71D-1E2E-DA04-AAA9-E5763DB3873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884668" y="3344226"/>
            <a:ext cx="914400" cy="914400"/>
          </a:xfrm>
          <a:prstGeom prst="rect">
            <a:avLst/>
          </a:prstGeom>
        </p:spPr>
      </p:pic>
      <p:pic>
        <p:nvPicPr>
          <p:cNvPr id="6" name="Graphic 5">
            <a:extLst>
              <a:ext uri="{FF2B5EF4-FFF2-40B4-BE49-F238E27FC236}">
                <a16:creationId xmlns:a16="http://schemas.microsoft.com/office/drawing/2014/main" id="{56483EB0-C5F7-51E8-2C89-AF9F5B745F65}"/>
              </a:ext>
            </a:extLst>
          </p:cNvPr>
          <p:cNvPicPr>
            <a:picLocks noChangeAspect="1"/>
          </p:cNvPicPr>
          <p:nvPr/>
        </p:nvPicPr>
        <p:blipFill rotWithShape="1">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l="9769" t="24589" r="10076" b="24727"/>
          <a:stretch/>
        </p:blipFill>
        <p:spPr>
          <a:xfrm>
            <a:off x="6884668" y="3630873"/>
            <a:ext cx="907934" cy="340855"/>
          </a:xfrm>
          <a:prstGeom prst="rect">
            <a:avLst/>
          </a:prstGeom>
        </p:spPr>
      </p:pic>
      <p:pic>
        <p:nvPicPr>
          <p:cNvPr id="7" name="Graphic 6" descr="Badge Question Mark with solid fill">
            <a:extLst>
              <a:ext uri="{FF2B5EF4-FFF2-40B4-BE49-F238E27FC236}">
                <a16:creationId xmlns:a16="http://schemas.microsoft.com/office/drawing/2014/main" id="{059E3ABA-3298-1EA0-6C05-7BC0A7BB0AC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504405" y="2199887"/>
            <a:ext cx="914400" cy="914400"/>
          </a:xfrm>
          <a:prstGeom prst="rect">
            <a:avLst/>
          </a:prstGeom>
        </p:spPr>
      </p:pic>
      <p:pic>
        <p:nvPicPr>
          <p:cNvPr id="12" name="Graphic 11" descr="Document with solid fill">
            <a:extLst>
              <a:ext uri="{FF2B5EF4-FFF2-40B4-BE49-F238E27FC236}">
                <a16:creationId xmlns:a16="http://schemas.microsoft.com/office/drawing/2014/main" id="{FA940F69-990D-0584-99A6-9CA9F0D933B2}"/>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396277" y="2173996"/>
            <a:ext cx="914400" cy="914400"/>
          </a:xfrm>
          <a:prstGeom prst="rect">
            <a:avLst/>
          </a:prstGeom>
        </p:spPr>
      </p:pic>
      <p:pic>
        <p:nvPicPr>
          <p:cNvPr id="20" name="Graphic 19" descr="Folder Search with solid fill">
            <a:extLst>
              <a:ext uri="{FF2B5EF4-FFF2-40B4-BE49-F238E27FC236}">
                <a16:creationId xmlns:a16="http://schemas.microsoft.com/office/drawing/2014/main" id="{7D129F0A-0A92-3D9A-E2F5-699F69D48892}"/>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396127" y="2313960"/>
            <a:ext cx="914400" cy="914400"/>
          </a:xfrm>
          <a:prstGeom prst="rect">
            <a:avLst/>
          </a:prstGeom>
        </p:spPr>
      </p:pic>
      <p:pic>
        <p:nvPicPr>
          <p:cNvPr id="22" name="Graphic 21" descr="Document with solid fill">
            <a:extLst>
              <a:ext uri="{FF2B5EF4-FFF2-40B4-BE49-F238E27FC236}">
                <a16:creationId xmlns:a16="http://schemas.microsoft.com/office/drawing/2014/main" id="{77321853-5C75-7637-6094-96650A537EE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923920" y="3344226"/>
            <a:ext cx="914400" cy="914400"/>
          </a:xfrm>
          <a:prstGeom prst="rect">
            <a:avLst/>
          </a:prstGeom>
        </p:spPr>
      </p:pic>
      <p:pic>
        <p:nvPicPr>
          <p:cNvPr id="24" name="Graphic 23" descr="Artificial Intelligence with solid fill">
            <a:extLst>
              <a:ext uri="{FF2B5EF4-FFF2-40B4-BE49-F238E27FC236}">
                <a16:creationId xmlns:a16="http://schemas.microsoft.com/office/drawing/2014/main" id="{161D50AB-4382-FE7D-B765-FECAAC41AF85}"/>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431652" y="3758013"/>
            <a:ext cx="914400" cy="914400"/>
          </a:xfrm>
          <a:prstGeom prst="rect">
            <a:avLst/>
          </a:prstGeom>
        </p:spPr>
      </p:pic>
      <p:pic>
        <p:nvPicPr>
          <p:cNvPr id="2" name="Graphic 1" descr="Folder Search with solid fill">
            <a:extLst>
              <a:ext uri="{FF2B5EF4-FFF2-40B4-BE49-F238E27FC236}">
                <a16:creationId xmlns:a16="http://schemas.microsoft.com/office/drawing/2014/main" id="{A4DE7E78-8BC6-C19C-4E07-C945F753D6D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900309" y="3358263"/>
            <a:ext cx="914400" cy="914400"/>
          </a:xfrm>
          <a:prstGeom prst="rect">
            <a:avLst/>
          </a:prstGeom>
        </p:spPr>
      </p:pic>
      <p:cxnSp>
        <p:nvCxnSpPr>
          <p:cNvPr id="8" name="Straight Arrow Connector 7">
            <a:extLst>
              <a:ext uri="{FF2B5EF4-FFF2-40B4-BE49-F238E27FC236}">
                <a16:creationId xmlns:a16="http://schemas.microsoft.com/office/drawing/2014/main" id="{65B12CA4-CE13-F7F8-C6C9-3699E0256C22}"/>
              </a:ext>
            </a:extLst>
          </p:cNvPr>
          <p:cNvCxnSpPr>
            <a:cxnSpLocks/>
          </p:cNvCxnSpPr>
          <p:nvPr/>
        </p:nvCxnSpPr>
        <p:spPr>
          <a:xfrm flipH="1">
            <a:off x="2585636" y="3814374"/>
            <a:ext cx="1353904"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18075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500"/>
                                        <p:tgtEl>
                                          <p:spTgt spid="19"/>
                                        </p:tgtEl>
                                      </p:cBhvr>
                                    </p:animEffect>
                                  </p:childTnLst>
                                </p:cTn>
                              </p:par>
                            </p:childTnLst>
                          </p:cTn>
                        </p:par>
                        <p:par>
                          <p:cTn id="13" fill="hold">
                            <p:stCondLst>
                              <p:cond delay="500"/>
                            </p:stCondLst>
                            <p:childTnLst>
                              <p:par>
                                <p:cTn id="14" presetID="42" presetClass="path" presetSubtype="0" accel="50000" decel="50000" fill="hold" nodeType="afterEffect">
                                  <p:stCondLst>
                                    <p:cond delay="0"/>
                                  </p:stCondLst>
                                  <p:childTnLst>
                                    <p:animMotion origin="layout" path="M -3.33333E-6 0 L 0.43112 -0.00185 " pathEditMode="relative" rAng="0" ptsTypes="AA">
                                      <p:cBhvr>
                                        <p:cTn id="15" dur="2000" fill="hold"/>
                                        <p:tgtEl>
                                          <p:spTgt spid="3"/>
                                        </p:tgtEl>
                                        <p:attrNameLst>
                                          <p:attrName>ppt_x</p:attrName>
                                          <p:attrName>ppt_y</p:attrName>
                                        </p:attrNameLst>
                                      </p:cBhvr>
                                      <p:rCtr x="21549" y="-93"/>
                                    </p:animMotion>
                                  </p:childTnLst>
                                </p:cTn>
                              </p:par>
                              <p:par>
                                <p:cTn id="16" presetID="10" presetClass="exit" presetSubtype="0" fill="hold" nodeType="withEffect">
                                  <p:stCondLst>
                                    <p:cond delay="500"/>
                                  </p:stCondLst>
                                  <p:childTnLst>
                                    <p:animEffect transition="out" filter="fade">
                                      <p:cBhvr>
                                        <p:cTn id="17" dur="500"/>
                                        <p:tgtEl>
                                          <p:spTgt spid="19"/>
                                        </p:tgtEl>
                                      </p:cBhvr>
                                    </p:animEffect>
                                    <p:set>
                                      <p:cBhvr>
                                        <p:cTn id="18" dur="1" fill="hold">
                                          <p:stCondLst>
                                            <p:cond delay="499"/>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42" presetClass="path" presetSubtype="0" accel="50000" decel="50000" fill="hold" nodeType="withEffect">
                                  <p:stCondLst>
                                    <p:cond delay="0"/>
                                  </p:stCondLst>
                                  <p:childTnLst>
                                    <p:animMotion origin="layout" path="M -3.54167E-6 1.85185E-6 L 0.20638 0.05833 " pathEditMode="relative" rAng="0" ptsTypes="AA">
                                      <p:cBhvr>
                                        <p:cTn id="26" dur="1000" fill="hold"/>
                                        <p:tgtEl>
                                          <p:spTgt spid="5"/>
                                        </p:tgtEl>
                                        <p:attrNameLst>
                                          <p:attrName>ppt_x</p:attrName>
                                          <p:attrName>ppt_y</p:attrName>
                                        </p:attrNameLst>
                                      </p:cBhvr>
                                      <p:rCtr x="10312" y="2917"/>
                                    </p:animMotion>
                                  </p:childTnLst>
                                </p:cTn>
                              </p:par>
                            </p:childTnLst>
                          </p:cTn>
                        </p:par>
                        <p:par>
                          <p:cTn id="27" fill="hold">
                            <p:stCondLst>
                              <p:cond delay="1000"/>
                            </p:stCondLst>
                            <p:childTnLst>
                              <p:par>
                                <p:cTn id="28" presetID="1" presetClass="exit" presetSubtype="0" fill="hold" nodeType="afterEffect">
                                  <p:stCondLst>
                                    <p:cond delay="0"/>
                                  </p:stCondLst>
                                  <p:childTnLst>
                                    <p:set>
                                      <p:cBhvr>
                                        <p:cTn id="29" dur="1" fill="hold">
                                          <p:stCondLst>
                                            <p:cond delay="0"/>
                                          </p:stCondLst>
                                        </p:cTn>
                                        <p:tgtEl>
                                          <p:spTgt spid="5"/>
                                        </p:tgtEl>
                                        <p:attrNameLst>
                                          <p:attrName>style.visibility</p:attrName>
                                        </p:attrNameLst>
                                      </p:cBhvr>
                                      <p:to>
                                        <p:strVal val="hidden"/>
                                      </p:to>
                                    </p:set>
                                  </p:childTnLst>
                                </p:cTn>
                              </p:par>
                            </p:childTnLst>
                          </p:cTn>
                        </p:par>
                        <p:par>
                          <p:cTn id="30" fill="hold">
                            <p:stCondLst>
                              <p:cond delay="1000"/>
                            </p:stCondLst>
                            <p:childTnLst>
                              <p:par>
                                <p:cTn id="31" presetID="1" presetClass="entr" presetSubtype="0" fill="hold" nodeType="afterEffect">
                                  <p:stCondLst>
                                    <p:cond delay="0"/>
                                  </p:stCondLst>
                                  <p:childTnLst>
                                    <p:set>
                                      <p:cBhvr>
                                        <p:cTn id="32" dur="1" fill="hold">
                                          <p:stCondLst>
                                            <p:cond delay="0"/>
                                          </p:stCondLst>
                                        </p:cTn>
                                        <p:tgtEl>
                                          <p:spTgt spid="1024"/>
                                        </p:tgtEl>
                                        <p:attrNameLst>
                                          <p:attrName>style.visibility</p:attrName>
                                        </p:attrNameLst>
                                      </p:cBhvr>
                                      <p:to>
                                        <p:strVal val="visible"/>
                                      </p:to>
                                    </p:set>
                                  </p:childTnLst>
                                </p:cTn>
                              </p:par>
                            </p:childTnLst>
                          </p:cTn>
                        </p:par>
                        <p:par>
                          <p:cTn id="33" fill="hold">
                            <p:stCondLst>
                              <p:cond delay="1000"/>
                            </p:stCondLst>
                            <p:childTnLst>
                              <p:par>
                                <p:cTn id="34" presetID="42" presetClass="path" presetSubtype="0" accel="50000" decel="50000" fill="hold" nodeType="afterEffect">
                                  <p:stCondLst>
                                    <p:cond delay="0"/>
                                  </p:stCondLst>
                                  <p:childTnLst>
                                    <p:animMotion origin="layout" path="M -4.375E-6 -3.33333E-6 L -0.20677 -0.06019 " pathEditMode="relative" rAng="0" ptsTypes="AA">
                                      <p:cBhvr>
                                        <p:cTn id="35" dur="1000" fill="hold"/>
                                        <p:tgtEl>
                                          <p:spTgt spid="1024"/>
                                        </p:tgtEl>
                                        <p:attrNameLst>
                                          <p:attrName>ppt_x</p:attrName>
                                          <p:attrName>ppt_y</p:attrName>
                                        </p:attrNameLst>
                                      </p:cBhvr>
                                      <p:rCtr x="-10260" y="-2917"/>
                                    </p:animMotion>
                                  </p:childTnLst>
                                </p:cTn>
                              </p:par>
                            </p:childTnLst>
                          </p:cTn>
                        </p:par>
                        <p:par>
                          <p:cTn id="36" fill="hold">
                            <p:stCondLst>
                              <p:cond delay="2000"/>
                            </p:stCondLst>
                            <p:childTnLst>
                              <p:par>
                                <p:cTn id="37" presetID="1" presetClass="exit" presetSubtype="0" fill="hold" nodeType="afterEffect">
                                  <p:stCondLst>
                                    <p:cond delay="0"/>
                                  </p:stCondLst>
                                  <p:childTnLst>
                                    <p:set>
                                      <p:cBhvr>
                                        <p:cTn id="38" dur="1" fill="hold">
                                          <p:stCondLst>
                                            <p:cond delay="0"/>
                                          </p:stCondLst>
                                        </p:cTn>
                                        <p:tgtEl>
                                          <p:spTgt spid="1024"/>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42" presetClass="path" presetSubtype="0" accel="50000" decel="50000" fill="hold" nodeType="clickEffect">
                                  <p:stCondLst>
                                    <p:cond delay="0"/>
                                  </p:stCondLst>
                                  <p:childTnLst>
                                    <p:animMotion origin="layout" path="M -3.125E-6 3.33333E-6 L 0.2043 -0.1588 " pathEditMode="relative" rAng="0" ptsTypes="AA">
                                      <p:cBhvr>
                                        <p:cTn id="44" dur="1000" fill="hold"/>
                                        <p:tgtEl>
                                          <p:spTgt spid="6"/>
                                        </p:tgtEl>
                                        <p:attrNameLst>
                                          <p:attrName>ppt_x</p:attrName>
                                          <p:attrName>ppt_y</p:attrName>
                                        </p:attrNameLst>
                                      </p:cBhvr>
                                      <p:rCtr x="10208" y="-7940"/>
                                    </p:animMotion>
                                  </p:childTnLst>
                                </p:cTn>
                              </p:par>
                            </p:childTnLst>
                          </p:cTn>
                        </p:par>
                        <p:par>
                          <p:cTn id="45" fill="hold">
                            <p:stCondLst>
                              <p:cond delay="1000"/>
                            </p:stCondLst>
                            <p:childTnLst>
                              <p:par>
                                <p:cTn id="46" presetID="1" presetClass="exit" presetSubtype="0" fill="hold" nodeType="afterEffect">
                                  <p:stCondLst>
                                    <p:cond delay="0"/>
                                  </p:stCondLst>
                                  <p:childTnLst>
                                    <p:set>
                                      <p:cBhvr>
                                        <p:cTn id="47" dur="1" fill="hold">
                                          <p:stCondLst>
                                            <p:cond delay="0"/>
                                          </p:stCondLst>
                                        </p:cTn>
                                        <p:tgtEl>
                                          <p:spTgt spid="6"/>
                                        </p:tgtEl>
                                        <p:attrNameLst>
                                          <p:attrName>style.visibility</p:attrName>
                                        </p:attrNameLst>
                                      </p:cBhvr>
                                      <p:to>
                                        <p:strVal val="hidden"/>
                                      </p:to>
                                    </p:set>
                                  </p:childTnLst>
                                </p:cTn>
                              </p:par>
                            </p:childTnLst>
                          </p:cTn>
                        </p:par>
                        <p:par>
                          <p:cTn id="48" fill="hold">
                            <p:stCondLst>
                              <p:cond delay="1000"/>
                            </p:stCondLst>
                            <p:childTnLst>
                              <p:par>
                                <p:cTn id="49" presetID="1" presetClass="entr" presetSubtype="0" fill="hold" nodeType="after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par>
                          <p:cTn id="51" fill="hold">
                            <p:stCondLst>
                              <p:cond delay="1000"/>
                            </p:stCondLst>
                            <p:childTnLst>
                              <p:par>
                                <p:cTn id="52" presetID="42" presetClass="path" presetSubtype="0" accel="50000" decel="50000" fill="hold" nodeType="afterEffect">
                                  <p:stCondLst>
                                    <p:cond delay="0"/>
                                  </p:stCondLst>
                                  <p:childTnLst>
                                    <p:animMotion origin="layout" path="M -3.125E-6 3.33333E-6 L -0.16132 -0.01783 " pathEditMode="relative" rAng="0" ptsTypes="AA">
                                      <p:cBhvr>
                                        <p:cTn id="53" dur="1000" fill="hold"/>
                                        <p:tgtEl>
                                          <p:spTgt spid="20"/>
                                        </p:tgtEl>
                                        <p:attrNameLst>
                                          <p:attrName>ppt_x</p:attrName>
                                          <p:attrName>ppt_y</p:attrName>
                                        </p:attrNameLst>
                                      </p:cBhvr>
                                      <p:rCtr x="-8073" y="-903"/>
                                    </p:animMotion>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nodeType="clickEffect">
                                  <p:stCondLst>
                                    <p:cond delay="0"/>
                                  </p:stCondLst>
                                  <p:childTnLst>
                                    <p:animMotion origin="layout" path="M -3.54167E-6 5.55112E-17 L 0.07956 -0.00046 " pathEditMode="relative" rAng="0" ptsTypes="AA">
                                      <p:cBhvr>
                                        <p:cTn id="61" dur="1000" fill="hold"/>
                                        <p:tgtEl>
                                          <p:spTgt spid="7"/>
                                        </p:tgtEl>
                                        <p:attrNameLst>
                                          <p:attrName>ppt_x</p:attrName>
                                          <p:attrName>ppt_y</p:attrName>
                                        </p:attrNameLst>
                                      </p:cBhvr>
                                      <p:rCtr x="3971" y="-23"/>
                                    </p:animMotion>
                                  </p:childTnLst>
                                </p:cTn>
                              </p:par>
                            </p:childTnLst>
                          </p:cTn>
                        </p:par>
                        <p:par>
                          <p:cTn id="62" fill="hold">
                            <p:stCondLst>
                              <p:cond delay="1000"/>
                            </p:stCondLst>
                            <p:childTnLst>
                              <p:par>
                                <p:cTn id="63" presetID="1" presetClass="exit" presetSubtype="0" fill="hold" nodeType="afterEffect">
                                  <p:stCondLst>
                                    <p:cond delay="0"/>
                                  </p:stCondLst>
                                  <p:childTnLst>
                                    <p:set>
                                      <p:cBhvr>
                                        <p:cTn id="64" dur="1" fill="hold">
                                          <p:stCondLst>
                                            <p:cond delay="0"/>
                                          </p:stCondLst>
                                        </p:cTn>
                                        <p:tgtEl>
                                          <p:spTgt spid="7"/>
                                        </p:tgtEl>
                                        <p:attrNameLst>
                                          <p:attrName>style.visibility</p:attrName>
                                        </p:attrNameLst>
                                      </p:cBhvr>
                                      <p:to>
                                        <p:strVal val="hidden"/>
                                      </p:to>
                                    </p:set>
                                  </p:childTnLst>
                                </p:cTn>
                              </p:par>
                            </p:childTnLst>
                          </p:cTn>
                        </p:par>
                        <p:par>
                          <p:cTn id="65" fill="hold">
                            <p:stCondLst>
                              <p:cond delay="1000"/>
                            </p:stCondLst>
                            <p:childTnLst>
                              <p:par>
                                <p:cTn id="66" presetID="1" presetClass="exit" presetSubtype="0" fill="hold" nodeType="afterEffect">
                                  <p:stCondLst>
                                    <p:cond delay="0"/>
                                  </p:stCondLst>
                                  <p:childTnLst>
                                    <p:set>
                                      <p:cBhvr>
                                        <p:cTn id="67" dur="1" fill="hold">
                                          <p:stCondLst>
                                            <p:cond delay="0"/>
                                          </p:stCondLst>
                                        </p:cTn>
                                        <p:tgtEl>
                                          <p:spTgt spid="20"/>
                                        </p:tgtEl>
                                        <p:attrNameLst>
                                          <p:attrName>style.visibility</p:attrName>
                                        </p:attrNameLst>
                                      </p:cBhvr>
                                      <p:to>
                                        <p:strVal val="hidden"/>
                                      </p:to>
                                    </p:set>
                                  </p:childTnLst>
                                </p:cTn>
                              </p:par>
                            </p:childTnLst>
                          </p:cTn>
                        </p:par>
                        <p:par>
                          <p:cTn id="68" fill="hold">
                            <p:stCondLst>
                              <p:cond delay="1000"/>
                            </p:stCondLst>
                            <p:childTnLst>
                              <p:par>
                                <p:cTn id="69" presetID="1" presetClass="entr" presetSubtype="0" fill="hold" nodeType="afterEffect">
                                  <p:stCondLst>
                                    <p:cond delay="0"/>
                                  </p:stCondLst>
                                  <p:childTnLst>
                                    <p:set>
                                      <p:cBhvr>
                                        <p:cTn id="70" dur="1" fill="hold">
                                          <p:stCondLst>
                                            <p:cond delay="0"/>
                                          </p:stCondLst>
                                        </p:cTn>
                                        <p:tgtEl>
                                          <p:spTgt spid="1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42" presetClass="path" presetSubtype="0" accel="50000" decel="50000" fill="hold" nodeType="clickEffect">
                                  <p:stCondLst>
                                    <p:cond delay="0"/>
                                  </p:stCondLst>
                                  <p:childTnLst>
                                    <p:animMotion origin="layout" path="M -6.25E-7 -4.81481E-6 L -0.04193 0.17084 " pathEditMode="relative" rAng="0" ptsTypes="AA">
                                      <p:cBhvr>
                                        <p:cTn id="74" dur="1000" fill="hold"/>
                                        <p:tgtEl>
                                          <p:spTgt spid="12"/>
                                        </p:tgtEl>
                                        <p:attrNameLst>
                                          <p:attrName>ppt_x</p:attrName>
                                          <p:attrName>ppt_y</p:attrName>
                                        </p:attrNameLst>
                                      </p:cBhvr>
                                      <p:rCtr x="-2083" y="8542"/>
                                    </p:animMotion>
                                  </p:childTnLst>
                                </p:cTn>
                              </p:par>
                            </p:childTnLst>
                          </p:cTn>
                        </p:par>
                        <p:par>
                          <p:cTn id="75" fill="hold">
                            <p:stCondLst>
                              <p:cond delay="1000"/>
                            </p:stCondLst>
                            <p:childTnLst>
                              <p:par>
                                <p:cTn id="76" presetID="1" presetClass="exit" presetSubtype="0" fill="hold" nodeType="afterEffect">
                                  <p:stCondLst>
                                    <p:cond delay="0"/>
                                  </p:stCondLst>
                                  <p:childTnLst>
                                    <p:set>
                                      <p:cBhvr>
                                        <p:cTn id="77" dur="1" fill="hold">
                                          <p:stCondLst>
                                            <p:cond delay="0"/>
                                          </p:stCondLst>
                                        </p:cTn>
                                        <p:tgtEl>
                                          <p:spTgt spid="12"/>
                                        </p:tgtEl>
                                        <p:attrNameLst>
                                          <p:attrName>style.visibility</p:attrName>
                                        </p:attrNameLst>
                                      </p:cBhvr>
                                      <p:to>
                                        <p:strVal val="hidden"/>
                                      </p:to>
                                    </p:set>
                                  </p:childTnLst>
                                </p:cTn>
                              </p:par>
                            </p:childTnLst>
                          </p:cTn>
                        </p:par>
                        <p:par>
                          <p:cTn id="78" fill="hold">
                            <p:stCondLst>
                              <p:cond delay="1000"/>
                            </p:stCondLst>
                            <p:childTnLst>
                              <p:par>
                                <p:cTn id="79" presetID="1" presetClass="entr" presetSubtype="0" fill="hold" nodeType="afterEffect">
                                  <p:stCondLst>
                                    <p:cond delay="0"/>
                                  </p:stCondLst>
                                  <p:childTnLst>
                                    <p:set>
                                      <p:cBhvr>
                                        <p:cTn id="80" dur="1" fill="hold">
                                          <p:stCondLst>
                                            <p:cond delay="0"/>
                                          </p:stCondLst>
                                        </p:cTn>
                                        <p:tgtEl>
                                          <p:spTgt spid="22"/>
                                        </p:tgtEl>
                                        <p:attrNameLst>
                                          <p:attrName>style.visibility</p:attrName>
                                        </p:attrNameLst>
                                      </p:cBhvr>
                                      <p:to>
                                        <p:strVal val="visible"/>
                                      </p:to>
                                    </p:set>
                                  </p:childTnLst>
                                </p:cTn>
                              </p:par>
                            </p:childTnLst>
                          </p:cTn>
                        </p:par>
                        <p:par>
                          <p:cTn id="81" fill="hold">
                            <p:stCondLst>
                              <p:cond delay="1000"/>
                            </p:stCondLst>
                            <p:childTnLst>
                              <p:par>
                                <p:cTn id="82" presetID="42" presetClass="path" presetSubtype="0" accel="50000" decel="50000" fill="hold" nodeType="afterEffect">
                                  <p:stCondLst>
                                    <p:cond delay="0"/>
                                  </p:stCondLst>
                                  <p:childTnLst>
                                    <p:animMotion origin="layout" path="M 1.25E-6 1.85185E-6 L 0.20352 0.06018 " pathEditMode="relative" rAng="0" ptsTypes="AA">
                                      <p:cBhvr>
                                        <p:cTn id="83" dur="1000" fill="hold"/>
                                        <p:tgtEl>
                                          <p:spTgt spid="22"/>
                                        </p:tgtEl>
                                        <p:attrNameLst>
                                          <p:attrName>ppt_x</p:attrName>
                                          <p:attrName>ppt_y</p:attrName>
                                        </p:attrNameLst>
                                      </p:cBhvr>
                                      <p:rCtr x="10013" y="2917"/>
                                    </p:animMotion>
                                  </p:childTnLst>
                                </p:cTn>
                              </p:par>
                            </p:childTnLst>
                          </p:cTn>
                        </p:par>
                        <p:par>
                          <p:cTn id="84" fill="hold">
                            <p:stCondLst>
                              <p:cond delay="2000"/>
                            </p:stCondLst>
                            <p:childTnLst>
                              <p:par>
                                <p:cTn id="85" presetID="1" presetClass="exit" presetSubtype="0" fill="hold" nodeType="afterEffect">
                                  <p:stCondLst>
                                    <p:cond delay="0"/>
                                  </p:stCondLst>
                                  <p:childTnLst>
                                    <p:set>
                                      <p:cBhvr>
                                        <p:cTn id="86" dur="1" fill="hold">
                                          <p:stCondLst>
                                            <p:cond delay="0"/>
                                          </p:stCondLst>
                                        </p:cTn>
                                        <p:tgtEl>
                                          <p:spTgt spid="22"/>
                                        </p:tgtEl>
                                        <p:attrNameLst>
                                          <p:attrName>style.visibility</p:attrName>
                                        </p:attrNameLst>
                                      </p:cBhvr>
                                      <p:to>
                                        <p:strVal val="hidden"/>
                                      </p:to>
                                    </p:set>
                                  </p:childTnLst>
                                </p:cTn>
                              </p:par>
                            </p:childTnLst>
                          </p:cTn>
                        </p:par>
                        <p:par>
                          <p:cTn id="87" fill="hold">
                            <p:stCondLst>
                              <p:cond delay="2000"/>
                            </p:stCondLst>
                            <p:childTnLst>
                              <p:par>
                                <p:cTn id="88" presetID="1" presetClass="entr" presetSubtype="0" fill="hold" nodeType="afterEffect">
                                  <p:stCondLst>
                                    <p:cond delay="0"/>
                                  </p:stCondLst>
                                  <p:childTnLst>
                                    <p:set>
                                      <p:cBhvr>
                                        <p:cTn id="89" dur="1" fill="hold">
                                          <p:stCondLst>
                                            <p:cond delay="0"/>
                                          </p:stCondLst>
                                        </p:cTn>
                                        <p:tgtEl>
                                          <p:spTgt spid="24"/>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0" presetClass="path" presetSubtype="0" accel="50000" decel="50000" fill="hold" nodeType="clickEffect">
                                  <p:stCondLst>
                                    <p:cond delay="0"/>
                                  </p:stCondLst>
                                  <p:childTnLst>
                                    <p:animMotion origin="layout" path="M -0.00573 0.0007 L -0.00573 0.0007 C -0.00873 -0.00023 -0.01172 -0.00023 -0.01446 -0.00208 C -0.02018 -0.00532 -0.01485 -0.00231 -0.01927 -0.00463 C -0.02149 -0.00555 -0.02383 -0.00648 -0.02604 -0.00787 C -0.02761 -0.00902 -0.0293 -0.01018 -0.03086 -0.01134 C -0.0319 -0.01227 -0.03294 -0.01389 -0.03412 -0.01481 C -0.03646 -0.01643 -0.03776 -0.01643 -0.03998 -0.01736 C -0.04584 -0.0199 -0.04076 -0.01852 -0.04662 -0.0199 C -0.04857 -0.02129 -0.05183 -0.02407 -0.05391 -0.025 C -0.05534 -0.02569 -0.05677 -0.02615 -0.05821 -0.02685 C -0.06406 -0.02916 -0.06003 -0.02801 -0.06641 -0.02939 C -0.06745 -0.02986 -0.06862 -0.03032 -0.06979 -0.03102 C -0.07123 -0.03171 -0.07253 -0.0331 -0.07409 -0.03356 C -0.07709 -0.03426 -0.08021 -0.03426 -0.08321 -0.03449 C -0.08516 -0.03518 -0.08698 -0.03634 -0.08893 -0.03703 C -0.09115 -0.03773 -0.10143 -0.03865 -0.10248 -0.03865 C -0.10521 -0.03958 -0.10808 -0.03935 -0.11055 -0.0412 C -0.11172 -0.04213 -0.11276 -0.04328 -0.11393 -0.04375 C -0.11524 -0.04444 -0.11654 -0.04421 -0.11784 -0.04467 C -0.11979 -0.04537 -0.12162 -0.04652 -0.12357 -0.04722 C -0.12578 -0.04791 -0.12813 -0.04838 -0.13034 -0.04884 C -0.13125 -0.0493 -0.13229 -0.0493 -0.13321 -0.04977 C -0.13438 -0.05023 -0.13542 -0.05115 -0.13659 -0.05162 C -0.13946 -0.05231 -0.14232 -0.05277 -0.14518 -0.05324 C -0.16901 -0.05694 -0.17448 -0.05532 -0.20729 -0.05578 C -0.21042 -0.05625 -0.21367 -0.05671 -0.2168 -0.0574 C -0.2181 -0.05787 -0.2194 -0.0581 -0.22071 -0.05833 C -0.23334 -0.06041 -0.22253 -0.0581 -0.23125 -0.05995 C -0.23451 -0.05949 -0.23763 -0.05833 -0.24089 -0.05833 L -0.27409 -0.05926 C -0.28685 -0.05972 -0.27709 -0.05995 -0.28659 -0.06088 C -0.29037 -0.06134 -0.29427 -0.06157 -0.29805 -0.0618 L -0.35 -0.06088 C -0.3513 -0.06088 -0.35261 -0.06018 -0.35391 -0.05995 C -0.3612 -0.05949 -0.36862 -0.05949 -0.37604 -0.05926 C -0.37748 -0.05856 -0.37891 -0.0574 -0.38034 -0.0574 C -0.40768 -0.0574 -0.38893 -0.05902 -0.40677 -0.06088 C -0.41185 -0.06134 -0.41706 -0.06157 -0.42214 -0.0618 L -0.46498 -0.06088 C -0.46654 -0.06088 -0.4681 -0.06018 -0.46979 -0.05995 C -0.47709 -0.05926 -0.4918 -0.05833 -0.4918 -0.05833 L -0.52787 -0.05995 C -0.54883 -0.06203 -0.51016 -0.05972 -0.53412 -0.0618 C -0.54011 -0.06227 -0.54597 -0.06227 -0.55196 -0.0625 C -0.55443 -0.0625 -0.60261 -0.06227 -0.61836 -0.06088 C -0.62214 -0.06064 -0.62136 -0.0574 -0.62643 -0.0574 L -0.6418 -0.0574 L -0.6418 -0.0574 " pathEditMode="relative" ptsTypes="AAAAAAAAAAAAAAAAAAAAAAAAAAAAAAAAAAAAAAAAAAAAAAAAA">
                                      <p:cBhvr>
                                        <p:cTn id="93" dur="2000" fill="hold"/>
                                        <p:tgtEl>
                                          <p:spTgt spid="24"/>
                                        </p:tgtEl>
                                        <p:attrNameLst>
                                          <p:attrName>ppt_x</p:attrName>
                                          <p:attrName>ppt_y</p:attrName>
                                        </p:attrNameLst>
                                      </p:cBhvr>
                                    </p:animMotion>
                                  </p:childTnLst>
                                </p:cTn>
                              </p:par>
                              <p:par>
                                <p:cTn id="94" presetID="22" presetClass="entr" presetSubtype="2" fill="hold" nodeType="withEffect">
                                  <p:stCondLst>
                                    <p:cond delay="1500"/>
                                  </p:stCondLst>
                                  <p:childTnLst>
                                    <p:set>
                                      <p:cBhvr>
                                        <p:cTn id="95" dur="1" fill="hold">
                                          <p:stCondLst>
                                            <p:cond delay="0"/>
                                          </p:stCondLst>
                                        </p:cTn>
                                        <p:tgtEl>
                                          <p:spTgt spid="8"/>
                                        </p:tgtEl>
                                        <p:attrNameLst>
                                          <p:attrName>style.visibility</p:attrName>
                                        </p:attrNameLst>
                                      </p:cBhvr>
                                      <p:to>
                                        <p:strVal val="visible"/>
                                      </p:to>
                                    </p:set>
                                    <p:animEffect transition="in" filter="wipe(right)">
                                      <p:cBhvr>
                                        <p:cTn id="96" dur="500"/>
                                        <p:tgtEl>
                                          <p:spTgt spid="8"/>
                                        </p:tgtEl>
                                      </p:cBhvr>
                                    </p:animEffect>
                                  </p:childTnLst>
                                </p:cTn>
                              </p:par>
                            </p:childTnLst>
                          </p:cTn>
                        </p:par>
                        <p:par>
                          <p:cTn id="97" fill="hold">
                            <p:stCondLst>
                              <p:cond delay="2000"/>
                            </p:stCondLst>
                            <p:childTnLst>
                              <p:par>
                                <p:cTn id="98" presetID="1" presetClass="entr" presetSubtype="0" fill="hold" nodeType="afterEffect">
                                  <p:stCondLst>
                                    <p:cond delay="0"/>
                                  </p:stCondLst>
                                  <p:childTnLst>
                                    <p:set>
                                      <p:cBhvr>
                                        <p:cTn id="99" dur="1" fill="hold">
                                          <p:stCondLst>
                                            <p:cond delay="0"/>
                                          </p:stCondLst>
                                        </p:cTn>
                                        <p:tgtEl>
                                          <p:spTgt spid="2"/>
                                        </p:tgtEl>
                                        <p:attrNameLst>
                                          <p:attrName>style.visibility</p:attrName>
                                        </p:attrNameLst>
                                      </p:cBhvr>
                                      <p:to>
                                        <p:strVal val="visible"/>
                                      </p:to>
                                    </p:set>
                                  </p:childTnLst>
                                </p:cTn>
                              </p:par>
                            </p:childTnLst>
                          </p:cTn>
                        </p:par>
                        <p:par>
                          <p:cTn id="100" fill="hold">
                            <p:stCondLst>
                              <p:cond delay="2000"/>
                            </p:stCondLst>
                            <p:childTnLst>
                              <p:par>
                                <p:cTn id="101" presetID="0" presetClass="path" presetSubtype="0" accel="50000" decel="50000" fill="hold" nodeType="afterEffect">
                                  <p:stCondLst>
                                    <p:cond delay="0"/>
                                  </p:stCondLst>
                                  <p:childTnLst>
                                    <p:animMotion origin="layout" path="M -0.00612 -0.00069 L -0.00612 -0.00069 L -0.10092 0.00023 C -0.1043 0.00023 -0.10756 0.00185 -0.11081 0.00208 L -0.21342 0.00301 L -0.23894 0.00671 C -0.24115 0.00694 -0.2431 0.00741 -0.24519 0.00764 L -0.25508 0.00856 L -0.28737 0.00764 C -0.28855 0.00741 -0.28946 0.00671 -0.2905 0.00671 C -0.29245 0.00625 -0.29441 0.00602 -0.29623 0.00579 C -0.29714 0.00532 -0.29805 0.00486 -0.29883 0.00486 C -0.30287 0.0037 -0.30691 0.00347 -0.31081 0.00301 C -0.31211 0.00231 -0.31329 0.00162 -0.31446 0.00116 C -0.32761 -0.0044 -0.31628 0.00093 -0.328 -0.0044 C -0.3293 -0.00509 -0.33047 -0.00556 -0.33164 -0.00625 C -0.33321 -0.00741 -0.33451 -0.00903 -0.33581 -0.00995 C -0.33763 -0.01134 -0.33946 -0.01227 -0.34102 -0.01366 C -0.34245 -0.01505 -0.34349 -0.0169 -0.34467 -0.01829 C -0.3461 -0.01991 -0.34766 -0.0213 -0.34883 -0.02292 C -0.35573 -0.03264 -0.35938 -0.03981 -0.3655 -0.05069 C -0.36693 -0.05324 -0.36849 -0.05556 -0.36967 -0.0581 C -0.38334 -0.08958 -0.36967 -0.05903 -0.37748 -0.07477 C -0.37956 -0.0787 -0.38138 -0.08287 -0.38321 -0.08681 C -0.38412 -0.08866 -0.3849 -0.09074 -0.38581 -0.09236 C -0.38672 -0.09398 -0.38763 -0.0956 -0.38842 -0.09699 C -0.38959 -0.09931 -0.39037 -0.10162 -0.39154 -0.10347 C -0.39271 -0.10532 -0.39401 -0.10671 -0.39519 -0.1081 C -0.40105 -0.12384 -0.39401 -0.10648 -0.39935 -0.11644 C -0.40144 -0.12037 -0.40326 -0.12454 -0.40508 -0.12847 C -0.40638 -0.13102 -0.40743 -0.13356 -0.40873 -0.13588 L -0.4155 -0.14792 C -0.41654 -0.14977 -0.41745 -0.15231 -0.41862 -0.15347 C -0.42592 -0.16088 -0.41875 -0.15347 -0.42592 -0.16181 C -0.42904 -0.16551 -0.42813 -0.16296 -0.42904 -0.16644 L -0.42852 -0.16736 " pathEditMode="relative" ptsTypes="AAAAAAAAAAAAAAAAAAAAAAAAAAAAAAAAAAAA">
                                      <p:cBhvr>
                                        <p:cTn id="102"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102A160-C0DD-4B0A-A2C8-A59291B2A386}"/>
              </a:ext>
            </a:extLst>
          </p:cNvPr>
          <p:cNvSpPr txBox="1">
            <a:spLocks/>
          </p:cNvSpPr>
          <p:nvPr/>
        </p:nvSpPr>
        <p:spPr>
          <a:xfrm>
            <a:off x="318665" y="137609"/>
            <a:ext cx="8796300" cy="1200329"/>
          </a:xfrm>
          <a:prstGeom prst="rect">
            <a:avLst/>
          </a:prstGeom>
          <a:noFill/>
        </p:spPr>
        <p:txBody>
          <a:bodyPr wrap="square" tIns="91440" bIns="91440" anchor="t" anchorCtr="0">
            <a:spAutoFit/>
          </a:bodyPr>
          <a:lstStyle>
            <a:lvl1pPr algn="l" defTabSz="457200" rtl="0" eaLnBrk="1" latinLnBrk="0" hangingPunct="1">
              <a:spcBef>
                <a:spcPct val="0"/>
              </a:spcBef>
              <a:buNone/>
              <a:defRPr sz="7058" b="0" i="0" kern="1200" spc="-98"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600" dirty="0">
                <a:solidFill>
                  <a:schemeClr val="tx1"/>
                </a:solidFill>
              </a:rPr>
              <a:t>Links</a:t>
            </a:r>
          </a:p>
        </p:txBody>
      </p:sp>
      <p:sp>
        <p:nvSpPr>
          <p:cNvPr id="6" name="Content Placeholder 11">
            <a:extLst>
              <a:ext uri="{FF2B5EF4-FFF2-40B4-BE49-F238E27FC236}">
                <a16:creationId xmlns:a16="http://schemas.microsoft.com/office/drawing/2014/main" id="{03B1AB93-E22D-4CA9-ABA4-352E7813C910}"/>
              </a:ext>
            </a:extLst>
          </p:cNvPr>
          <p:cNvSpPr txBox="1">
            <a:spLocks/>
          </p:cNvSpPr>
          <p:nvPr/>
        </p:nvSpPr>
        <p:spPr>
          <a:xfrm>
            <a:off x="202869" y="1437951"/>
            <a:ext cx="11786262" cy="4975780"/>
          </a:xfrm>
          <a:prstGeom prst="rect">
            <a:avLst/>
          </a:prstGeom>
        </p:spPr>
        <p:txBody>
          <a:bodyPr numCol="1">
            <a:noAutofit/>
          </a:bodyPr>
          <a:lstStyle>
            <a:lvl1pPr marL="342900" indent="-342900" algn="l" defTabSz="457200" rtl="0" eaLnBrk="1" latinLnBrk="0" hangingPunct="1">
              <a:spcBef>
                <a:spcPts val="1000"/>
              </a:spcBef>
              <a:spcAft>
                <a:spcPts val="0"/>
              </a:spcAft>
              <a:buClr>
                <a:srgbClr val="B3CB1B"/>
              </a:buClr>
              <a:buSzPct val="80000"/>
              <a:buFont typeface="Wingdings 3" panose="05040102010807070707" pitchFamily="18" charset="2"/>
              <a:buChar char=""/>
              <a:defRPr sz="2000" b="0" i="0" kern="1200">
                <a:solidFill>
                  <a:srgbClr val="B3CB1B"/>
                </a:solidFill>
                <a:latin typeface="+mj-lt"/>
                <a:ea typeface="+mj-ea"/>
                <a:cs typeface="+mj-cs"/>
              </a:defRPr>
            </a:lvl1pPr>
            <a:lvl2pPr marL="742950" indent="-285750" algn="l" defTabSz="457200" rtl="0" eaLnBrk="1" latinLnBrk="0" hangingPunct="1">
              <a:spcBef>
                <a:spcPts val="1000"/>
              </a:spcBef>
              <a:spcAft>
                <a:spcPts val="0"/>
              </a:spcAft>
              <a:buClr>
                <a:srgbClr val="B3CB1B"/>
              </a:buClr>
              <a:buSzPct val="80000"/>
              <a:buFont typeface="Wingdings 3" panose="05040102010807070707" pitchFamily="18" charset="2"/>
              <a:buChar char=""/>
              <a:defRPr sz="1800" b="0" i="0" kern="1200">
                <a:solidFill>
                  <a:srgbClr val="B3CB1B"/>
                </a:solidFill>
                <a:latin typeface="+mj-lt"/>
                <a:ea typeface="+mj-ea"/>
                <a:cs typeface="+mj-cs"/>
              </a:defRPr>
            </a:lvl2pPr>
            <a:lvl3pPr marL="11430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600" b="0" i="0" kern="1200">
                <a:solidFill>
                  <a:srgbClr val="B3CB1B"/>
                </a:solidFill>
                <a:latin typeface="+mj-lt"/>
                <a:ea typeface="+mj-ea"/>
                <a:cs typeface="+mj-cs"/>
              </a:defRPr>
            </a:lvl3pPr>
            <a:lvl4pPr marL="16002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400" b="0" i="0" kern="1200">
                <a:solidFill>
                  <a:srgbClr val="B3CB1B"/>
                </a:solidFill>
                <a:latin typeface="+mj-lt"/>
                <a:ea typeface="+mj-ea"/>
                <a:cs typeface="+mj-cs"/>
              </a:defRPr>
            </a:lvl4pPr>
            <a:lvl5pPr marL="2057400" indent="-228600" algn="l" defTabSz="457200" rtl="0" eaLnBrk="1" latinLnBrk="0" hangingPunct="1">
              <a:spcBef>
                <a:spcPts val="1000"/>
              </a:spcBef>
              <a:spcAft>
                <a:spcPts val="0"/>
              </a:spcAft>
              <a:buClr>
                <a:srgbClr val="B3CB1B"/>
              </a:buClr>
              <a:buSzPct val="80000"/>
              <a:buFont typeface="Wingdings 3" panose="05040102010807070707" pitchFamily="18" charset="2"/>
              <a:buChar char=""/>
              <a:defRPr sz="1400" b="0" i="0" kern="1200">
                <a:solidFill>
                  <a:srgbClr val="B3CB1B"/>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a:lstStyle>
          <a:p>
            <a:pPr lvl="1"/>
            <a:r>
              <a:rPr lang="en-GB" sz="3200" dirty="0"/>
              <a:t>Web App Source Code</a:t>
            </a:r>
            <a:br>
              <a:rPr lang="en-GB" sz="3200" dirty="0"/>
            </a:br>
            <a:r>
              <a:rPr lang="en-GB" sz="3200" dirty="0">
                <a:solidFill>
                  <a:schemeClr val="tx1"/>
                </a:solidFill>
                <a:hlinkClick r:id="rId3">
                  <a:extLst>
                    <a:ext uri="{A12FA001-AC4F-418D-AE19-62706E023703}">
                      <ahyp:hlinkClr xmlns:ahyp="http://schemas.microsoft.com/office/drawing/2018/hyperlinkcolor" val="tx"/>
                    </a:ext>
                  </a:extLst>
                </a:hlinkClick>
              </a:rPr>
              <a:t>https://bit.ly/pjgopenaisuperchargesource</a:t>
            </a:r>
            <a:endParaRPr lang="en-GB" sz="3200" dirty="0">
              <a:solidFill>
                <a:schemeClr val="tx1"/>
              </a:solidFill>
            </a:endParaRPr>
          </a:p>
          <a:p>
            <a:pPr lvl="1"/>
            <a:r>
              <a:rPr lang="en-GB" sz="3200" dirty="0"/>
              <a:t>Azure OpenAI</a:t>
            </a:r>
            <a:br>
              <a:rPr lang="en-GB" sz="3200" dirty="0"/>
            </a:br>
            <a:r>
              <a:rPr lang="en-GB" sz="3200" dirty="0">
                <a:solidFill>
                  <a:schemeClr val="tx1"/>
                </a:solidFill>
                <a:hlinkClick r:id="rId4">
                  <a:extLst>
                    <a:ext uri="{A12FA001-AC4F-418D-AE19-62706E023703}">
                      <ahyp:hlinkClr xmlns:ahyp="http://schemas.microsoft.com/office/drawing/2018/hyperlinkcolor" val="tx"/>
                    </a:ext>
                  </a:extLst>
                </a:hlinkClick>
              </a:rPr>
              <a:t>https://bit.ly/pjgopenaiservice</a:t>
            </a:r>
            <a:endParaRPr lang="en-GB" sz="3200" dirty="0">
              <a:solidFill>
                <a:schemeClr val="tx1"/>
              </a:solidFill>
            </a:endParaRPr>
          </a:p>
          <a:p>
            <a:pPr lvl="1"/>
            <a:r>
              <a:rPr lang="en-GB" sz="3200" dirty="0"/>
              <a:t>Azure AI Search</a:t>
            </a:r>
            <a:br>
              <a:rPr lang="en-GB" sz="3200" dirty="0"/>
            </a:br>
            <a:r>
              <a:rPr lang="en-GB" sz="3200" dirty="0">
                <a:solidFill>
                  <a:schemeClr val="tx1"/>
                </a:solidFill>
                <a:hlinkClick r:id="rId5">
                  <a:extLst>
                    <a:ext uri="{A12FA001-AC4F-418D-AE19-62706E023703}">
                      <ahyp:hlinkClr xmlns:ahyp="http://schemas.microsoft.com/office/drawing/2018/hyperlinkcolor" val="tx"/>
                    </a:ext>
                  </a:extLst>
                </a:hlinkClick>
              </a:rPr>
              <a:t>https://bit.ly/pjgaisearchservice</a:t>
            </a:r>
            <a:endParaRPr lang="en-GB" sz="3200" dirty="0">
              <a:solidFill>
                <a:schemeClr val="tx1"/>
              </a:solidFill>
            </a:endParaRPr>
          </a:p>
          <a:p>
            <a:pPr lvl="1"/>
            <a:r>
              <a:rPr lang="en-GB" sz="3200" dirty="0"/>
              <a:t>Microsoft Retrieval-Augmented Generation Overview</a:t>
            </a:r>
            <a:br>
              <a:rPr lang="en-GB" sz="3200" dirty="0"/>
            </a:br>
            <a:r>
              <a:rPr lang="en-GB" sz="3200" dirty="0">
                <a:solidFill>
                  <a:schemeClr val="tx1"/>
                </a:solidFill>
                <a:hlinkClick r:id="rId6">
                  <a:extLst>
                    <a:ext uri="{A12FA001-AC4F-418D-AE19-62706E023703}">
                      <ahyp:hlinkClr xmlns:ahyp="http://schemas.microsoft.com/office/drawing/2018/hyperlinkcolor" val="tx"/>
                    </a:ext>
                  </a:extLst>
                </a:hlinkClick>
              </a:rPr>
              <a:t>https://bit.ly/pjgragoverview</a:t>
            </a:r>
            <a:endParaRPr lang="en-GB" sz="3200" dirty="0">
              <a:solidFill>
                <a:schemeClr val="tx1"/>
              </a:solidFill>
            </a:endParaRPr>
          </a:p>
        </p:txBody>
      </p:sp>
    </p:spTree>
    <p:extLst>
      <p:ext uri="{BB962C8B-B14F-4D97-AF65-F5344CB8AC3E}">
        <p14:creationId xmlns:p14="http://schemas.microsoft.com/office/powerpoint/2010/main" val="9121535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A127237-2338-4D45-AF9A-7E8156816083}"/>
              </a:ext>
            </a:extLst>
          </p:cNvPr>
          <p:cNvSpPr txBox="1">
            <a:spLocks/>
          </p:cNvSpPr>
          <p:nvPr/>
        </p:nvSpPr>
        <p:spPr>
          <a:xfrm>
            <a:off x="779271" y="193158"/>
            <a:ext cx="8825658" cy="940981"/>
          </a:xfrm>
          <a:prstGeom prst="rect">
            <a:avLst/>
          </a:prstGeom>
        </p:spPr>
        <p:txBody>
          <a:bodyPr/>
          <a:lstStyle>
            <a:lvl1pPr algn="l" defTabSz="457200" rtl="0" eaLnBrk="1" latinLnBrk="0" hangingPunct="1">
              <a:spcBef>
                <a:spcPct val="0"/>
              </a:spcBef>
              <a:buNone/>
              <a:defRPr sz="4200" b="0" i="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dirty="0"/>
              <a:t>Contact Me</a:t>
            </a:r>
          </a:p>
        </p:txBody>
      </p:sp>
      <p:sp>
        <p:nvSpPr>
          <p:cNvPr id="9" name="Title 1">
            <a:extLst>
              <a:ext uri="{FF2B5EF4-FFF2-40B4-BE49-F238E27FC236}">
                <a16:creationId xmlns:a16="http://schemas.microsoft.com/office/drawing/2014/main" id="{7220ED0E-7CA9-4C7E-BE58-21B1FBF16472}"/>
              </a:ext>
            </a:extLst>
          </p:cNvPr>
          <p:cNvSpPr txBox="1">
            <a:spLocks/>
          </p:cNvSpPr>
          <p:nvPr/>
        </p:nvSpPr>
        <p:spPr>
          <a:xfrm>
            <a:off x="162910" y="1134140"/>
            <a:ext cx="6611008" cy="4982882"/>
          </a:xfrm>
          <a:prstGeom prst="rect">
            <a:avLst/>
          </a:prstGeom>
        </p:spPr>
        <p:txBody>
          <a:bodyPr vert="horz" lIns="91440" tIns="45720" rIns="91440" bIns="45720" rtlCol="0" anchor="ctr">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GB" sz="4000" b="1" i="0" u="none" strike="noStrike" kern="1200" cap="none" spc="0" normalizeH="0" baseline="0" noProof="0" dirty="0">
                <a:ln>
                  <a:noFill/>
                </a:ln>
                <a:solidFill>
                  <a:prstClr val="white"/>
                </a:solidFill>
                <a:effectLst/>
                <a:uLnTx/>
                <a:uFillTx/>
                <a:latin typeface="Century Gothic" panose="020B0502020202020204"/>
                <a:ea typeface="+mj-ea"/>
                <a:cs typeface="+mj-cs"/>
              </a:rPr>
              <a:t>Pete Gallagher</a:t>
            </a:r>
            <a:br>
              <a:rPr kumimoji="0" lang="en-GB" sz="4000" b="0" i="0" u="none" strike="noStrike" kern="1200" cap="none" spc="0" normalizeH="0" baseline="0" noProof="0" dirty="0">
                <a:ln>
                  <a:noFill/>
                </a:ln>
                <a:solidFill>
                  <a:srgbClr val="B3CB1B"/>
                </a:solidFill>
                <a:effectLst/>
                <a:uLnTx/>
                <a:uFillTx/>
                <a:latin typeface="Century Gothic" panose="020B0502020202020204"/>
                <a:ea typeface="+mj-ea"/>
                <a:cs typeface="+mj-cs"/>
              </a:rPr>
            </a:br>
            <a:r>
              <a:rPr kumimoji="0" lang="en-GB" sz="4000" b="0" i="0" u="none" strike="noStrike" kern="1200" cap="none" spc="0" normalizeH="0" baseline="0" noProof="0" dirty="0">
                <a:ln>
                  <a:noFill/>
                </a:ln>
                <a:solidFill>
                  <a:srgbClr val="B3CB1B"/>
                </a:solidFill>
                <a:effectLst/>
                <a:uLnTx/>
                <a:uFillTx/>
                <a:latin typeface="Century Gothic" panose="020B0502020202020204"/>
                <a:ea typeface="+mj-ea"/>
                <a:cs typeface="+mj-cs"/>
              </a:rPr>
              <a:t>@pete_codes</a:t>
            </a:r>
          </a:p>
          <a:p>
            <a:pPr algn="ctr">
              <a:defRPr/>
            </a:pPr>
            <a:r>
              <a:rPr lang="en-GB" sz="4000" dirty="0">
                <a:solidFill>
                  <a:srgbClr val="B3CB1B"/>
                </a:solidFill>
              </a:rPr>
              <a:t>www.PeteCodes.co.uk</a:t>
            </a:r>
          </a:p>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GB" sz="4000" b="0" i="0" u="none" strike="noStrike" kern="1200" cap="none" spc="0" normalizeH="0" baseline="0" noProof="0" dirty="0">
                <a:ln>
                  <a:noFill/>
                </a:ln>
                <a:solidFill>
                  <a:srgbClr val="B3CB1B"/>
                </a:solidFill>
                <a:effectLst/>
                <a:uLnTx/>
                <a:uFillTx/>
                <a:latin typeface="Century Gothic" panose="020B0502020202020204"/>
                <a:ea typeface="+mj-ea"/>
                <a:cs typeface="+mj-cs"/>
              </a:rPr>
              <a:t>Pete@PJGCreations.co.uk</a:t>
            </a:r>
          </a:p>
        </p:txBody>
      </p:sp>
      <p:sp>
        <p:nvSpPr>
          <p:cNvPr id="6" name="TextBox 5">
            <a:extLst>
              <a:ext uri="{FF2B5EF4-FFF2-40B4-BE49-F238E27FC236}">
                <a16:creationId xmlns:a16="http://schemas.microsoft.com/office/drawing/2014/main" id="{E28BBAEF-9A74-90AE-DF34-A32683434A86}"/>
              </a:ext>
            </a:extLst>
          </p:cNvPr>
          <p:cNvSpPr txBox="1"/>
          <p:nvPr/>
        </p:nvSpPr>
        <p:spPr>
          <a:xfrm>
            <a:off x="1151853" y="5739149"/>
            <a:ext cx="9462728" cy="461665"/>
          </a:xfrm>
          <a:prstGeom prst="rect">
            <a:avLst/>
          </a:prstGeom>
          <a:noFill/>
        </p:spPr>
        <p:txBody>
          <a:bodyPr wrap="square" rtlCol="0">
            <a:spAutoFit/>
          </a:bodyPr>
          <a:lstStyle/>
          <a:p>
            <a:pPr algn="ctr"/>
            <a:r>
              <a:rPr lang="en-GB" sz="2400" dirty="0">
                <a:solidFill>
                  <a:srgbClr val="B3CB1B"/>
                </a:solidFill>
              </a:rPr>
              <a:t>Slides: </a:t>
            </a:r>
            <a:r>
              <a:rPr lang="en-GB" sz="2400" b="1" dirty="0"/>
              <a:t>https://bit.ly</a:t>
            </a:r>
            <a:r>
              <a:rPr lang="en-GB" sz="2400" b="1"/>
              <a:t>/pjgopenaisuperchargeslides</a:t>
            </a:r>
            <a:endParaRPr lang="en-GB" sz="2400" dirty="0"/>
          </a:p>
        </p:txBody>
      </p:sp>
      <p:pic>
        <p:nvPicPr>
          <p:cNvPr id="2" name="Graphic 1">
            <a:extLst>
              <a:ext uri="{FF2B5EF4-FFF2-40B4-BE49-F238E27FC236}">
                <a16:creationId xmlns:a16="http://schemas.microsoft.com/office/drawing/2014/main" id="{D1A0227D-A290-95D7-5CA8-81C4F64C5B5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59511" y="1275549"/>
            <a:ext cx="4322190" cy="4322190"/>
          </a:xfrm>
          <a:prstGeom prst="rect">
            <a:avLst/>
          </a:prstGeom>
        </p:spPr>
      </p:pic>
    </p:spTree>
    <p:extLst>
      <p:ext uri="{BB962C8B-B14F-4D97-AF65-F5344CB8AC3E}">
        <p14:creationId xmlns:p14="http://schemas.microsoft.com/office/powerpoint/2010/main" val="1195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AC763-8AEB-8752-321A-C203910706CF}"/>
              </a:ext>
            </a:extLst>
          </p:cNvPr>
          <p:cNvSpPr>
            <a:spLocks noGrp="1"/>
          </p:cNvSpPr>
          <p:nvPr>
            <p:ph type="title"/>
          </p:nvPr>
        </p:nvSpPr>
        <p:spPr/>
        <p:txBody>
          <a:bodyPr/>
          <a:lstStyle/>
          <a:p>
            <a:r>
              <a:rPr lang="en-GB" dirty="0"/>
              <a:t>Generative Artificial Intelligence</a:t>
            </a:r>
          </a:p>
        </p:txBody>
      </p:sp>
      <p:pic>
        <p:nvPicPr>
          <p:cNvPr id="4" name="Picture 2" descr="a robot describing the world of AI">
            <a:extLst>
              <a:ext uri="{FF2B5EF4-FFF2-40B4-BE49-F238E27FC236}">
                <a16:creationId xmlns:a16="http://schemas.microsoft.com/office/drawing/2014/main" id="{54C350B2-6745-507F-E00F-7A5A292343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289" y="2431876"/>
            <a:ext cx="2677886" cy="267788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6E3B9DF-76E2-CD62-7ABA-7EDC275C9917}"/>
              </a:ext>
            </a:extLst>
          </p:cNvPr>
          <p:cNvPicPr>
            <a:picLocks noChangeAspect="1"/>
          </p:cNvPicPr>
          <p:nvPr/>
        </p:nvPicPr>
        <p:blipFill rotWithShape="1">
          <a:blip r:embed="rId4"/>
          <a:srcRect l="24773" t="22366" r="7476" b="47552"/>
          <a:stretch/>
        </p:blipFill>
        <p:spPr>
          <a:xfrm>
            <a:off x="143954" y="2431876"/>
            <a:ext cx="11653000" cy="2785102"/>
          </a:xfrm>
          <a:prstGeom prst="rect">
            <a:avLst/>
          </a:prstGeom>
        </p:spPr>
      </p:pic>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16E44F11-7D6C-321B-E288-04AB3F85DB32}"/>
                  </a:ext>
                </a:extLst>
              </p14:cNvPr>
              <p14:cNvContentPartPr/>
              <p14:nvPr/>
            </p14:nvContentPartPr>
            <p14:xfrm>
              <a:off x="6622920" y="3828420"/>
              <a:ext cx="2887200" cy="7200"/>
            </p14:xfrm>
          </p:contentPart>
        </mc:Choice>
        <mc:Fallback xmlns="">
          <p:pic>
            <p:nvPicPr>
              <p:cNvPr id="7" name="Ink 6">
                <a:extLst>
                  <a:ext uri="{FF2B5EF4-FFF2-40B4-BE49-F238E27FC236}">
                    <a16:creationId xmlns:a16="http://schemas.microsoft.com/office/drawing/2014/main" id="{16E44F11-7D6C-321B-E288-04AB3F85DB32}"/>
                  </a:ext>
                </a:extLst>
              </p:cNvPr>
              <p:cNvPicPr/>
              <p:nvPr/>
            </p:nvPicPr>
            <p:blipFill>
              <a:blip r:embed="rId6"/>
              <a:stretch>
                <a:fillRect/>
              </a:stretch>
            </p:blipFill>
            <p:spPr>
              <a:xfrm>
                <a:off x="6568920" y="3720780"/>
                <a:ext cx="2994840" cy="222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CB780586-FED2-64EC-6AAD-DC8BEBD36C55}"/>
                  </a:ext>
                </a:extLst>
              </p14:cNvPr>
              <p14:cNvContentPartPr/>
              <p14:nvPr/>
            </p14:nvContentPartPr>
            <p14:xfrm>
              <a:off x="482760" y="4089060"/>
              <a:ext cx="8790480" cy="77400"/>
            </p14:xfrm>
          </p:contentPart>
        </mc:Choice>
        <mc:Fallback xmlns="">
          <p:pic>
            <p:nvPicPr>
              <p:cNvPr id="8" name="Ink 7">
                <a:extLst>
                  <a:ext uri="{FF2B5EF4-FFF2-40B4-BE49-F238E27FC236}">
                    <a16:creationId xmlns:a16="http://schemas.microsoft.com/office/drawing/2014/main" id="{CB780586-FED2-64EC-6AAD-DC8BEBD36C55}"/>
                  </a:ext>
                </a:extLst>
              </p:cNvPr>
              <p:cNvPicPr/>
              <p:nvPr/>
            </p:nvPicPr>
            <p:blipFill>
              <a:blip r:embed="rId8"/>
              <a:stretch>
                <a:fillRect/>
              </a:stretch>
            </p:blipFill>
            <p:spPr>
              <a:xfrm>
                <a:off x="428760" y="3981420"/>
                <a:ext cx="8898120" cy="2930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73E0DA87-A99D-EAE1-51BE-FC3959F95A29}"/>
                  </a:ext>
                </a:extLst>
              </p14:cNvPr>
              <p14:cNvContentPartPr/>
              <p14:nvPr/>
            </p14:nvContentPartPr>
            <p14:xfrm>
              <a:off x="520560" y="4419180"/>
              <a:ext cx="3853080" cy="26640"/>
            </p14:xfrm>
          </p:contentPart>
        </mc:Choice>
        <mc:Fallback xmlns="">
          <p:pic>
            <p:nvPicPr>
              <p:cNvPr id="12" name="Ink 11">
                <a:extLst>
                  <a:ext uri="{FF2B5EF4-FFF2-40B4-BE49-F238E27FC236}">
                    <a16:creationId xmlns:a16="http://schemas.microsoft.com/office/drawing/2014/main" id="{73E0DA87-A99D-EAE1-51BE-FC3959F95A29}"/>
                  </a:ext>
                </a:extLst>
              </p:cNvPr>
              <p:cNvPicPr/>
              <p:nvPr/>
            </p:nvPicPr>
            <p:blipFill>
              <a:blip r:embed="rId10"/>
              <a:stretch>
                <a:fillRect/>
              </a:stretch>
            </p:blipFill>
            <p:spPr>
              <a:xfrm>
                <a:off x="466560" y="4311540"/>
                <a:ext cx="3960720" cy="242280"/>
              </a:xfrm>
              <a:prstGeom prst="rect">
                <a:avLst/>
              </a:prstGeom>
            </p:spPr>
          </p:pic>
        </mc:Fallback>
      </mc:AlternateContent>
    </p:spTree>
    <p:extLst>
      <p:ext uri="{BB962C8B-B14F-4D97-AF65-F5344CB8AC3E}">
        <p14:creationId xmlns:p14="http://schemas.microsoft.com/office/powerpoint/2010/main" val="2270268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GPT 3.5 Turbo/4, Ada Embeddings, </a:t>
            </a:r>
            <a:br>
              <a:rPr lang="en-GB" dirty="0">
                <a:solidFill>
                  <a:schemeClr val="tx1"/>
                </a:solidFill>
              </a:rPr>
            </a:br>
            <a:r>
              <a:rPr lang="en-GB" dirty="0">
                <a:solidFill>
                  <a:schemeClr val="tx1"/>
                </a:solidFill>
              </a:rPr>
              <a:t>DALL-E, Whisper</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lstStyle/>
          <a:p>
            <a:r>
              <a:rPr lang="en-GB" dirty="0">
                <a:solidFill>
                  <a:schemeClr val="tx1"/>
                </a:solidFill>
              </a:rPr>
              <a:t>Google </a:t>
            </a:r>
            <a:r>
              <a:rPr lang="en-GB" dirty="0" err="1">
                <a:solidFill>
                  <a:schemeClr val="tx1"/>
                </a:solidFill>
              </a:rPr>
              <a:t>PaLM</a:t>
            </a:r>
            <a:r>
              <a:rPr lang="en-GB" dirty="0">
                <a:solidFill>
                  <a:schemeClr val="tx1"/>
                </a:solidFill>
              </a:rPr>
              <a:t> / Bard, Meta </a:t>
            </a:r>
            <a:r>
              <a:rPr lang="en-GB" dirty="0" err="1">
                <a:solidFill>
                  <a:schemeClr val="tx1"/>
                </a:solidFill>
              </a:rPr>
              <a:t>LLaMA</a:t>
            </a:r>
            <a:r>
              <a:rPr lang="en-GB" dirty="0">
                <a:solidFill>
                  <a:schemeClr val="tx1"/>
                </a:solidFill>
              </a:rPr>
              <a:t>, </a:t>
            </a:r>
            <a:r>
              <a:rPr lang="en-GB" dirty="0"/>
              <a:t>X</a:t>
            </a:r>
            <a:r>
              <a:rPr lang="en-GB" dirty="0">
                <a:solidFill>
                  <a:schemeClr val="tx1"/>
                </a:solidFill>
              </a:rPr>
              <a:t> </a:t>
            </a:r>
            <a:r>
              <a:rPr lang="en-GB" dirty="0"/>
              <a:t>Grok, OpenAI ChatGPT</a:t>
            </a:r>
            <a:endParaRPr lang="en-GB" dirty="0">
              <a:solidFill>
                <a:schemeClr val="tx1"/>
              </a:solidFill>
            </a:endParaRP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AI, Chatbots,</a:t>
            </a:r>
            <a:br>
              <a:rPr lang="en-GB" dirty="0">
                <a:solidFill>
                  <a:schemeClr val="tx1"/>
                </a:solidFill>
              </a:rPr>
            </a:br>
            <a:r>
              <a:rPr lang="en-GB" dirty="0">
                <a:solidFill>
                  <a:schemeClr val="tx1"/>
                </a:solidFill>
              </a:rPr>
              <a:t>Natural Language Understanding</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Large </a:t>
            </a:r>
            <a:br>
              <a:rPr lang="en-GB" dirty="0">
                <a:solidFill>
                  <a:schemeClr val="tx1"/>
                </a:solidFill>
              </a:rPr>
            </a:br>
            <a:r>
              <a:rPr lang="en-GB" dirty="0">
                <a:solidFill>
                  <a:schemeClr val="tx1"/>
                </a:solidFill>
              </a:rPr>
              <a:t>Language Models</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Generative Artificial Intelligence</a:t>
            </a:r>
          </a:p>
        </p:txBody>
      </p:sp>
      <p:pic>
        <p:nvPicPr>
          <p:cNvPr id="2050" name="Picture 2" descr="a robot describing the world of AI">
            <a:extLst>
              <a:ext uri="{FF2B5EF4-FFF2-40B4-BE49-F238E27FC236}">
                <a16:creationId xmlns:a16="http://schemas.microsoft.com/office/drawing/2014/main" id="{451D88A8-3109-31A3-831D-5034A94AA5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289" y="2431876"/>
            <a:ext cx="2677886" cy="267788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7047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Multi-Language SDK Support</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lstStyle/>
          <a:p>
            <a:r>
              <a:rPr lang="en-GB" dirty="0">
                <a:solidFill>
                  <a:schemeClr val="tx1"/>
                </a:solidFill>
              </a:rPr>
              <a:t>Responsible AI</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Security, Virtual Network, Private Link</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Same Models </a:t>
            </a:r>
            <a:br>
              <a:rPr lang="en-GB" dirty="0">
                <a:solidFill>
                  <a:schemeClr val="tx1"/>
                </a:solidFill>
              </a:rPr>
            </a:br>
            <a:r>
              <a:rPr lang="en-GB" dirty="0">
                <a:solidFill>
                  <a:schemeClr val="tx1"/>
                </a:solidFill>
              </a:rPr>
              <a:t>as OpenAI ChatGPT</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Azure OpenAI</a:t>
            </a:r>
          </a:p>
        </p:txBody>
      </p:sp>
      <p:pic>
        <p:nvPicPr>
          <p:cNvPr id="3" name="Graphic 6">
            <a:extLst>
              <a:ext uri="{FF2B5EF4-FFF2-40B4-BE49-F238E27FC236}">
                <a16:creationId xmlns:a16="http://schemas.microsoft.com/office/drawing/2014/main" id="{8D242C19-4E0B-CD9A-D919-854D7F54CF0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rcRect/>
          <a:stretch/>
        </p:blipFill>
        <p:spPr>
          <a:xfrm>
            <a:off x="8684075" y="2711927"/>
            <a:ext cx="3225798" cy="2233865"/>
          </a:xfrm>
          <a:prstGeom prst="rect">
            <a:avLst/>
          </a:prstGeom>
        </p:spPr>
      </p:pic>
    </p:spTree>
    <p:extLst>
      <p:ext uri="{BB962C8B-B14F-4D97-AF65-F5344CB8AC3E}">
        <p14:creationId xmlns:p14="http://schemas.microsoft.com/office/powerpoint/2010/main" val="1345731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261D49CF-152F-7B3A-5FB3-56CA7C7A0F6F}"/>
              </a:ext>
            </a:extLst>
          </p:cNvPr>
          <p:cNvSpPr>
            <a:spLocks noGrp="1"/>
          </p:cNvSpPr>
          <p:nvPr>
            <p:ph type="title" idx="4294967295"/>
          </p:nvPr>
        </p:nvSpPr>
        <p:spPr>
          <a:xfrm>
            <a:off x="1610953" y="4264571"/>
            <a:ext cx="8970094" cy="1419591"/>
          </a:xfrm>
        </p:spPr>
        <p:txBody>
          <a:bodyPr/>
          <a:lstStyle/>
          <a:p>
            <a:pPr algn="ctr"/>
            <a:r>
              <a:rPr lang="en-GB" sz="9600" dirty="0"/>
              <a:t>OpenAI Demo</a:t>
            </a:r>
          </a:p>
        </p:txBody>
      </p:sp>
      <p:pic>
        <p:nvPicPr>
          <p:cNvPr id="2" name="Graphic 6">
            <a:extLst>
              <a:ext uri="{FF2B5EF4-FFF2-40B4-BE49-F238E27FC236}">
                <a16:creationId xmlns:a16="http://schemas.microsoft.com/office/drawing/2014/main" id="{06DC779A-93A7-416D-7658-93AA14ED5097}"/>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saturation sat="0"/>
                    </a14:imgEffect>
                    <a14:imgEffect>
                      <a14:brightnessContrast bright="2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rcRect/>
          <a:stretch/>
        </p:blipFill>
        <p:spPr>
          <a:xfrm>
            <a:off x="4483101" y="1335381"/>
            <a:ext cx="3225798" cy="2233865"/>
          </a:xfrm>
          <a:prstGeom prst="rect">
            <a:avLst/>
          </a:prstGeom>
        </p:spPr>
      </p:pic>
    </p:spTree>
    <p:extLst>
      <p:ext uri="{BB962C8B-B14F-4D97-AF65-F5344CB8AC3E}">
        <p14:creationId xmlns:p14="http://schemas.microsoft.com/office/powerpoint/2010/main" val="8145296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Our Own Data</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t>Powerful Prediction Engines</a:t>
            </a:r>
            <a:endParaRPr lang="en-GB" dirty="0">
              <a:solidFill>
                <a:schemeClr val="tx1"/>
              </a:solidFill>
            </a:endParaRP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AI Model Training</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Text</a:t>
            </a:r>
            <a:r>
              <a:rPr lang="en-GB" dirty="0"/>
              <a:t>,</a:t>
            </a:r>
            <a:r>
              <a:rPr lang="en-GB" dirty="0">
                <a:solidFill>
                  <a:schemeClr val="tx1"/>
                </a:solidFill>
              </a:rPr>
              <a:t> Images, </a:t>
            </a:r>
            <a:br>
              <a:rPr lang="en-GB" dirty="0">
                <a:solidFill>
                  <a:schemeClr val="tx1"/>
                </a:solidFill>
              </a:rPr>
            </a:br>
            <a:r>
              <a:rPr lang="en-GB" dirty="0">
                <a:solidFill>
                  <a:schemeClr val="tx1"/>
                </a:solidFill>
              </a:rPr>
              <a:t>Video, Audio etc</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A World of Unstructured Data</a:t>
            </a:r>
          </a:p>
        </p:txBody>
      </p:sp>
      <p:pic>
        <p:nvPicPr>
          <p:cNvPr id="1026" name="Picture 2" descr="unstructured data including pdfs and image icons">
            <a:extLst>
              <a:ext uri="{FF2B5EF4-FFF2-40B4-BE49-F238E27FC236}">
                <a16:creationId xmlns:a16="http://schemas.microsoft.com/office/drawing/2014/main" id="{9A4F97A7-C33D-40D2-F878-9CCD8D3C60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111" y="2366180"/>
            <a:ext cx="2791073" cy="2791073"/>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3497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289882-75B7-4419-8C13-24B1CF15EF66}"/>
              </a:ext>
            </a:extLst>
          </p:cNvPr>
          <p:cNvSpPr>
            <a:spLocks noGrp="1"/>
          </p:cNvSpPr>
          <p:nvPr>
            <p:ph sz="quarter" idx="15"/>
          </p:nvPr>
        </p:nvSpPr>
        <p:spPr>
          <a:prstGeom prst="roundRect">
            <a:avLst/>
          </a:prstGeom>
          <a:solidFill>
            <a:srgbClr val="B03363"/>
          </a:solidFill>
        </p:spPr>
        <p:txBody>
          <a:bodyPr>
            <a:normAutofit/>
          </a:bodyPr>
          <a:lstStyle/>
          <a:p>
            <a:r>
              <a:rPr lang="en-GB" dirty="0">
                <a:solidFill>
                  <a:schemeClr val="tx1"/>
                </a:solidFill>
              </a:rPr>
              <a:t>LLM Response Based On Data and Prompt</a:t>
            </a:r>
          </a:p>
        </p:txBody>
      </p:sp>
      <p:sp>
        <p:nvSpPr>
          <p:cNvPr id="7" name="Content Placeholder 6">
            <a:extLst>
              <a:ext uri="{FF2B5EF4-FFF2-40B4-BE49-F238E27FC236}">
                <a16:creationId xmlns:a16="http://schemas.microsoft.com/office/drawing/2014/main" id="{7C3E8D3F-28A6-4E96-9C7C-459540DED466}"/>
              </a:ext>
            </a:extLst>
          </p:cNvPr>
          <p:cNvSpPr>
            <a:spLocks noGrp="1"/>
          </p:cNvSpPr>
          <p:nvPr>
            <p:ph sz="quarter" idx="14"/>
          </p:nvPr>
        </p:nvSpPr>
        <p:spPr>
          <a:prstGeom prst="roundRect">
            <a:avLst/>
          </a:prstGeom>
          <a:solidFill>
            <a:srgbClr val="9BC850"/>
          </a:solidFill>
        </p:spPr>
        <p:txBody>
          <a:bodyPr>
            <a:normAutofit/>
          </a:bodyPr>
          <a:lstStyle/>
          <a:p>
            <a:r>
              <a:rPr lang="en-GB" dirty="0">
                <a:solidFill>
                  <a:schemeClr val="tx1"/>
                </a:solidFill>
              </a:rPr>
              <a:t>Combine Query Results with AI Prompt</a:t>
            </a:r>
          </a:p>
        </p:txBody>
      </p:sp>
      <p:sp>
        <p:nvSpPr>
          <p:cNvPr id="6" name="Content Placeholder 5">
            <a:extLst>
              <a:ext uri="{FF2B5EF4-FFF2-40B4-BE49-F238E27FC236}">
                <a16:creationId xmlns:a16="http://schemas.microsoft.com/office/drawing/2014/main" id="{8AF43ACD-08A1-4E2E-A7B5-3A073F86B345}"/>
              </a:ext>
            </a:extLst>
          </p:cNvPr>
          <p:cNvSpPr>
            <a:spLocks noGrp="1"/>
          </p:cNvSpPr>
          <p:nvPr>
            <p:ph sz="quarter" idx="13"/>
          </p:nvPr>
        </p:nvSpPr>
        <p:spPr>
          <a:prstGeom prst="roundRect">
            <a:avLst/>
          </a:prstGeom>
          <a:solidFill>
            <a:srgbClr val="F05A28"/>
          </a:solidFill>
        </p:spPr>
        <p:txBody>
          <a:bodyPr>
            <a:normAutofit/>
          </a:bodyPr>
          <a:lstStyle/>
          <a:p>
            <a:r>
              <a:rPr lang="en-GB" dirty="0">
                <a:solidFill>
                  <a:schemeClr val="tx1"/>
                </a:solidFill>
              </a:rPr>
              <a:t>Query Based </a:t>
            </a:r>
            <a:br>
              <a:rPr lang="en-GB" dirty="0">
                <a:solidFill>
                  <a:schemeClr val="tx1"/>
                </a:solidFill>
              </a:rPr>
            </a:br>
            <a:r>
              <a:rPr lang="en-GB" dirty="0">
                <a:solidFill>
                  <a:schemeClr val="tx1"/>
                </a:solidFill>
              </a:rPr>
              <a:t>on User Query</a:t>
            </a:r>
          </a:p>
        </p:txBody>
      </p:sp>
      <p:sp>
        <p:nvSpPr>
          <p:cNvPr id="5" name="Content Placeholder 4">
            <a:extLst>
              <a:ext uri="{FF2B5EF4-FFF2-40B4-BE49-F238E27FC236}">
                <a16:creationId xmlns:a16="http://schemas.microsoft.com/office/drawing/2014/main" id="{01E24738-9F0F-4B83-BE08-F43060807ACA}"/>
              </a:ext>
            </a:extLst>
          </p:cNvPr>
          <p:cNvSpPr>
            <a:spLocks noGrp="1"/>
          </p:cNvSpPr>
          <p:nvPr>
            <p:ph sz="quarter" idx="12"/>
          </p:nvPr>
        </p:nvSpPr>
        <p:spPr>
          <a:prstGeom prst="roundRect">
            <a:avLst/>
          </a:prstGeom>
          <a:solidFill>
            <a:srgbClr val="2A9EBC"/>
          </a:solidFill>
        </p:spPr>
        <p:txBody>
          <a:bodyPr>
            <a:normAutofit/>
          </a:bodyPr>
          <a:lstStyle/>
          <a:p>
            <a:r>
              <a:rPr lang="en-GB" dirty="0">
                <a:solidFill>
                  <a:schemeClr val="tx1"/>
                </a:solidFill>
              </a:rPr>
              <a:t>Bring Your Own </a:t>
            </a:r>
            <a:br>
              <a:rPr lang="en-GB" dirty="0">
                <a:solidFill>
                  <a:schemeClr val="tx1"/>
                </a:solidFill>
              </a:rPr>
            </a:br>
            <a:r>
              <a:rPr lang="en-GB" dirty="0">
                <a:solidFill>
                  <a:schemeClr val="tx1"/>
                </a:solidFill>
              </a:rPr>
              <a:t>Data to LLMs</a:t>
            </a:r>
          </a:p>
        </p:txBody>
      </p:sp>
      <p:sp>
        <p:nvSpPr>
          <p:cNvPr id="9" name="Title 7">
            <a:extLst>
              <a:ext uri="{FF2B5EF4-FFF2-40B4-BE49-F238E27FC236}">
                <a16:creationId xmlns:a16="http://schemas.microsoft.com/office/drawing/2014/main" id="{261D49CF-152F-7B3A-5FB3-56CA7C7A0F6F}"/>
              </a:ext>
            </a:extLst>
          </p:cNvPr>
          <p:cNvSpPr>
            <a:spLocks noGrp="1"/>
          </p:cNvSpPr>
          <p:nvPr>
            <p:ph type="title"/>
          </p:nvPr>
        </p:nvSpPr>
        <p:spPr/>
        <p:txBody>
          <a:bodyPr/>
          <a:lstStyle/>
          <a:p>
            <a:pPr algn="l"/>
            <a:r>
              <a:rPr lang="en-GB" dirty="0"/>
              <a:t>Retrieval-Augmented Generation</a:t>
            </a:r>
          </a:p>
        </p:txBody>
      </p:sp>
      <p:pic>
        <p:nvPicPr>
          <p:cNvPr id="4" name="Picture 3">
            <a:extLst>
              <a:ext uri="{FF2B5EF4-FFF2-40B4-BE49-F238E27FC236}">
                <a16:creationId xmlns:a16="http://schemas.microsoft.com/office/drawing/2014/main" id="{471C08AC-30FA-B2EC-6FEA-6280C582F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8875711" y="2284420"/>
            <a:ext cx="2820531" cy="2820531"/>
          </a:xfrm>
          <a:prstGeom prst="ellipse">
            <a:avLst/>
          </a:prstGeom>
          <a:ln w="952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4465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2">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000000"/>
      </a:hlink>
      <a:folHlink>
        <a:srgbClr val="00000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5fae8262-b78e-4366-8929-a5d6aac95320}" enabled="1" method="Standard" siteId="{cf36141c-ddd7-45a7-b073-111f66d0b30c}" contentBits="0" removed="0"/>
</clbl:labelList>
</file>

<file path=docProps/app.xml><?xml version="1.0" encoding="utf-8"?>
<Properties xmlns="http://schemas.openxmlformats.org/officeDocument/2006/extended-properties" xmlns:vt="http://schemas.openxmlformats.org/officeDocument/2006/docPropsVTypes">
  <Template/>
  <TotalTime>20442</TotalTime>
  <Words>7798</Words>
  <Application>Microsoft Office PowerPoint</Application>
  <PresentationFormat>Widescreen</PresentationFormat>
  <Paragraphs>662</Paragraphs>
  <Slides>32</Slides>
  <Notes>32</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32</vt:i4>
      </vt:variant>
    </vt:vector>
  </HeadingPairs>
  <TitlesOfParts>
    <vt:vector size="49" baseType="lpstr">
      <vt:lpstr>Arial</vt:lpstr>
      <vt:lpstr>Arial Nova Light</vt:lpstr>
      <vt:lpstr>Calibri</vt:lpstr>
      <vt:lpstr>Calibri Light</vt:lpstr>
      <vt:lpstr>Cascadia Mono</vt:lpstr>
      <vt:lpstr>Century Gothic</vt:lpstr>
      <vt:lpstr>Consolas</vt:lpstr>
      <vt:lpstr>Josefin Sans</vt:lpstr>
      <vt:lpstr>Roboto</vt:lpstr>
      <vt:lpstr>Segoe UI</vt:lpstr>
      <vt:lpstr>Segoe UI Light</vt:lpstr>
      <vt:lpstr>Wingdings</vt:lpstr>
      <vt:lpstr>Wingdings 3</vt:lpstr>
      <vt:lpstr>Ion</vt:lpstr>
      <vt:lpstr>Custom Design</vt:lpstr>
      <vt:lpstr>Dotnet_Template</vt:lpstr>
      <vt:lpstr>1_Custom Design</vt:lpstr>
      <vt:lpstr>Supercharge your Data  with Azure AI Search and Azure OpenAI</vt:lpstr>
      <vt:lpstr>About Me</vt:lpstr>
      <vt:lpstr>Generative Artificial Intelligence</vt:lpstr>
      <vt:lpstr>Generative Artificial Intelligence</vt:lpstr>
      <vt:lpstr>Generative Artificial Intelligence</vt:lpstr>
      <vt:lpstr>Azure OpenAI</vt:lpstr>
      <vt:lpstr>OpenAI Demo</vt:lpstr>
      <vt:lpstr>A World of Unstructured Data</vt:lpstr>
      <vt:lpstr>Retrieval-Augmented Generation</vt:lpstr>
      <vt:lpstr>More OpenAI</vt:lpstr>
      <vt:lpstr>More “RAG”</vt:lpstr>
      <vt:lpstr>Azure AI Search - Overview</vt:lpstr>
      <vt:lpstr>Azure AI Search - Indexes</vt:lpstr>
      <vt:lpstr>Azure AI Search - Queries</vt:lpstr>
      <vt:lpstr>PowerPoint Presentation</vt:lpstr>
      <vt:lpstr>Vector Embeddings</vt:lpstr>
      <vt:lpstr>Vector Embeddings</vt:lpstr>
      <vt:lpstr>Vector Embeddings</vt:lpstr>
      <vt:lpstr>Embeddings and Vectors</vt:lpstr>
      <vt:lpstr>Vector Embeddings</vt:lpstr>
      <vt:lpstr>Vector Embeddings</vt:lpstr>
      <vt:lpstr>Vector Embeddings</vt:lpstr>
      <vt:lpstr>Vector Embeddings</vt:lpstr>
      <vt:lpstr>Vector Embeddings</vt:lpstr>
      <vt:lpstr>PowerPoint Presentation</vt:lpstr>
      <vt:lpstr>“RAG” In Detail</vt:lpstr>
      <vt:lpstr>“RAG” In Detail</vt:lpstr>
      <vt:lpstr>PowerPoint Presentation</vt:lpstr>
      <vt:lpstr>“RAG” Recap</vt:lpstr>
      <vt:lpstr>“RAG” Recap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Dot Net Core 3.0 with Raspbery Pi</dc:title>
  <dc:creator>Peter Gallagher</dc:creator>
  <cp:lastModifiedBy>Peter Gallagher</cp:lastModifiedBy>
  <cp:revision>773</cp:revision>
  <dcterms:created xsi:type="dcterms:W3CDTF">2019-09-14T12:53:56Z</dcterms:created>
  <dcterms:modified xsi:type="dcterms:W3CDTF">2023-12-14T10:23:36Z</dcterms:modified>
</cp:coreProperties>
</file>